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7" r:id="rId5"/>
    <p:sldId id="258" r:id="rId6"/>
    <p:sldId id="397" r:id="rId7"/>
    <p:sldId id="398" r:id="rId8"/>
    <p:sldId id="489" r:id="rId9"/>
    <p:sldId id="427" r:id="rId10"/>
    <p:sldId id="487" r:id="rId11"/>
    <p:sldId id="488" r:id="rId12"/>
    <p:sldId id="486" r:id="rId13"/>
    <p:sldId id="429" r:id="rId14"/>
    <p:sldId id="431" r:id="rId15"/>
    <p:sldId id="396" r:id="rId16"/>
    <p:sldId id="432" r:id="rId17"/>
    <p:sldId id="428" r:id="rId18"/>
    <p:sldId id="399" r:id="rId19"/>
    <p:sldId id="434" r:id="rId20"/>
    <p:sldId id="435" r:id="rId21"/>
    <p:sldId id="482" r:id="rId22"/>
    <p:sldId id="483" r:id="rId23"/>
    <p:sldId id="403" r:id="rId24"/>
    <p:sldId id="484" r:id="rId25"/>
    <p:sldId id="4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6B5E4-3252-4292-91F4-11D5A0B5FEC5}" v="1950" dt="2026-02-25T12:45:56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73" d="100"/>
          <a:sy n="73" d="100"/>
        </p:scale>
        <p:origin x="100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lle van Barneveld" userId="bc7ecfdf-3719-43bf-9ebf-4e7030cd4705" providerId="ADAL" clId="{8FBCD94A-1B0B-4C78-B10A-8D7F43414B78}"/>
    <pc:docChg chg="undo redo custSel addSld delSld modSld sldOrd">
      <pc:chgData name="Jelle van Barneveld" userId="bc7ecfdf-3719-43bf-9ebf-4e7030cd4705" providerId="ADAL" clId="{8FBCD94A-1B0B-4C78-B10A-8D7F43414B78}" dt="2026-02-25T12:45:56.537" v="9074" actId="20577"/>
      <pc:docMkLst>
        <pc:docMk/>
      </pc:docMkLst>
      <pc:sldChg chg="delSp modSp mod delAnim modNotesTx">
        <pc:chgData name="Jelle van Barneveld" userId="bc7ecfdf-3719-43bf-9ebf-4e7030cd4705" providerId="ADAL" clId="{8FBCD94A-1B0B-4C78-B10A-8D7F43414B78}" dt="2026-02-13T13:50:28.955" v="9007" actId="20577"/>
        <pc:sldMkLst>
          <pc:docMk/>
          <pc:sldMk cId="386274684" sldId="258"/>
        </pc:sldMkLst>
        <pc:spChg chg="mod">
          <ac:chgData name="Jelle van Barneveld" userId="bc7ecfdf-3719-43bf-9ebf-4e7030cd4705" providerId="ADAL" clId="{8FBCD94A-1B0B-4C78-B10A-8D7F43414B78}" dt="2026-02-13T13:50:28.955" v="9007" actId="20577"/>
          <ac:spMkLst>
            <pc:docMk/>
            <pc:sldMk cId="386274684" sldId="258"/>
            <ac:spMk id="4" creationId="{A19337F9-9BCE-8B64-7681-6110E67E0BEC}"/>
          </ac:spMkLst>
        </pc:spChg>
      </pc:sldChg>
      <pc:sldChg chg="addSp delSp modSp mod addAnim delAnim modAnim">
        <pc:chgData name="Jelle van Barneveld" userId="bc7ecfdf-3719-43bf-9ebf-4e7030cd4705" providerId="ADAL" clId="{8FBCD94A-1B0B-4C78-B10A-8D7F43414B78}" dt="2026-02-25T12:45:56.537" v="9074" actId="20577"/>
        <pc:sldMkLst>
          <pc:docMk/>
          <pc:sldMk cId="3449126087" sldId="396"/>
        </pc:sldMkLst>
        <pc:spChg chg="add mod">
          <ac:chgData name="Jelle van Barneveld" userId="bc7ecfdf-3719-43bf-9ebf-4e7030cd4705" providerId="ADAL" clId="{8FBCD94A-1B0B-4C78-B10A-8D7F43414B78}" dt="2026-02-25T12:45:56.537" v="9074" actId="20577"/>
          <ac:spMkLst>
            <pc:docMk/>
            <pc:sldMk cId="3449126087" sldId="396"/>
            <ac:spMk id="4" creationId="{9777F6A1-3625-1F11-1E91-143DD165F954}"/>
          </ac:spMkLst>
        </pc:spChg>
        <pc:spChg chg="mod">
          <ac:chgData name="Jelle van Barneveld" userId="bc7ecfdf-3719-43bf-9ebf-4e7030cd4705" providerId="ADAL" clId="{8FBCD94A-1B0B-4C78-B10A-8D7F43414B78}" dt="2026-02-13T13:46:30.844" v="8929" actId="20577"/>
          <ac:spMkLst>
            <pc:docMk/>
            <pc:sldMk cId="3449126087" sldId="396"/>
            <ac:spMk id="8" creationId="{603C8803-933A-923E-062C-BC74288B989C}"/>
          </ac:spMkLst>
        </pc:spChg>
        <pc:spChg chg="mod">
          <ac:chgData name="Jelle van Barneveld" userId="bc7ecfdf-3719-43bf-9ebf-4e7030cd4705" providerId="ADAL" clId="{8FBCD94A-1B0B-4C78-B10A-8D7F43414B78}" dt="2026-02-13T13:47:00.535" v="8938" actId="20577"/>
          <ac:spMkLst>
            <pc:docMk/>
            <pc:sldMk cId="3449126087" sldId="396"/>
            <ac:spMk id="21" creationId="{ABFC3419-6E16-9C16-037F-A65377C726C8}"/>
          </ac:spMkLst>
        </pc:spChg>
        <pc:spChg chg="mod">
          <ac:chgData name="Jelle van Barneveld" userId="bc7ecfdf-3719-43bf-9ebf-4e7030cd4705" providerId="ADAL" clId="{8FBCD94A-1B0B-4C78-B10A-8D7F43414B78}" dt="2026-02-13T13:47:31.623" v="8944" actId="1076"/>
          <ac:spMkLst>
            <pc:docMk/>
            <pc:sldMk cId="3449126087" sldId="396"/>
            <ac:spMk id="24" creationId="{B33B5FB7-9C0B-099A-1F9F-AC3F08E1A3E8}"/>
          </ac:spMkLst>
        </pc:spChg>
        <pc:spChg chg="mod">
          <ac:chgData name="Jelle van Barneveld" userId="bc7ecfdf-3719-43bf-9ebf-4e7030cd4705" providerId="ADAL" clId="{8FBCD94A-1B0B-4C78-B10A-8D7F43414B78}" dt="2026-02-13T13:47:55.652" v="8950" actId="1076"/>
          <ac:spMkLst>
            <pc:docMk/>
            <pc:sldMk cId="3449126087" sldId="396"/>
            <ac:spMk id="25" creationId="{0BC7C350-69CC-5975-E3CE-235372593D92}"/>
          </ac:spMkLst>
        </pc:spChg>
        <pc:spChg chg="mod">
          <ac:chgData name="Jelle van Barneveld" userId="bc7ecfdf-3719-43bf-9ebf-4e7030cd4705" providerId="ADAL" clId="{8FBCD94A-1B0B-4C78-B10A-8D7F43414B78}" dt="2026-02-13T13:47:58.298" v="8951" actId="1076"/>
          <ac:spMkLst>
            <pc:docMk/>
            <pc:sldMk cId="3449126087" sldId="396"/>
            <ac:spMk id="26" creationId="{D713E2FE-D595-0722-986B-4D2A89F97428}"/>
          </ac:spMkLst>
        </pc:spChg>
      </pc:sldChg>
      <pc:sldChg chg="modAnim">
        <pc:chgData name="Jelle van Barneveld" userId="bc7ecfdf-3719-43bf-9ebf-4e7030cd4705" providerId="ADAL" clId="{8FBCD94A-1B0B-4C78-B10A-8D7F43414B78}" dt="2026-02-13T13:31:51.249" v="8429"/>
        <pc:sldMkLst>
          <pc:docMk/>
          <pc:sldMk cId="1456960693" sldId="397"/>
        </pc:sldMkLst>
      </pc:sldChg>
      <pc:sldChg chg="modSp mod">
        <pc:chgData name="Jelle van Barneveld" userId="bc7ecfdf-3719-43bf-9ebf-4e7030cd4705" providerId="ADAL" clId="{8FBCD94A-1B0B-4C78-B10A-8D7F43414B78}" dt="2026-02-13T13:54:45.353" v="9070" actId="20577"/>
        <pc:sldMkLst>
          <pc:docMk/>
          <pc:sldMk cId="2041804696" sldId="399"/>
        </pc:sldMkLst>
        <pc:spChg chg="mod">
          <ac:chgData name="Jelle van Barneveld" userId="bc7ecfdf-3719-43bf-9ebf-4e7030cd4705" providerId="ADAL" clId="{8FBCD94A-1B0B-4C78-B10A-8D7F43414B78}" dt="2026-02-13T13:54:45.353" v="9070" actId="20577"/>
          <ac:spMkLst>
            <pc:docMk/>
            <pc:sldMk cId="2041804696" sldId="399"/>
            <ac:spMk id="4" creationId="{0C24655F-894A-78F4-D76E-89A50F0D0B74}"/>
          </ac:spMkLst>
        </pc:spChg>
      </pc:sldChg>
      <pc:sldChg chg="modSp mod">
        <pc:chgData name="Jelle van Barneveld" userId="bc7ecfdf-3719-43bf-9ebf-4e7030cd4705" providerId="ADAL" clId="{8FBCD94A-1B0B-4C78-B10A-8D7F43414B78}" dt="2026-02-10T21:59:47.025" v="6258" actId="20577"/>
        <pc:sldMkLst>
          <pc:docMk/>
          <pc:sldMk cId="3890218201" sldId="403"/>
        </pc:sldMkLst>
        <pc:spChg chg="mod">
          <ac:chgData name="Jelle van Barneveld" userId="bc7ecfdf-3719-43bf-9ebf-4e7030cd4705" providerId="ADAL" clId="{8FBCD94A-1B0B-4C78-B10A-8D7F43414B78}" dt="2026-02-10T21:59:47.025" v="6258" actId="20577"/>
          <ac:spMkLst>
            <pc:docMk/>
            <pc:sldMk cId="3890218201" sldId="403"/>
            <ac:spMk id="26" creationId="{37D76D44-4F03-72E1-81A9-C80DED5A3A6B}"/>
          </ac:spMkLst>
        </pc:spChg>
      </pc:sldChg>
      <pc:sldChg chg="addSp delSp modSp mod addAnim delAnim modAnim">
        <pc:chgData name="Jelle van Barneveld" userId="bc7ecfdf-3719-43bf-9ebf-4e7030cd4705" providerId="ADAL" clId="{8FBCD94A-1B0B-4C78-B10A-8D7F43414B78}" dt="2026-02-13T13:31:11.106" v="8428"/>
        <pc:sldMkLst>
          <pc:docMk/>
          <pc:sldMk cId="1758842951" sldId="427"/>
        </pc:sldMkLst>
        <pc:spChg chg="mod">
          <ac:chgData name="Jelle van Barneveld" userId="bc7ecfdf-3719-43bf-9ebf-4e7030cd4705" providerId="ADAL" clId="{8FBCD94A-1B0B-4C78-B10A-8D7F43414B78}" dt="2026-02-13T12:47:10.333" v="6343" actId="20577"/>
          <ac:spMkLst>
            <pc:docMk/>
            <pc:sldMk cId="1758842951" sldId="427"/>
            <ac:spMk id="6" creationId="{83B14FD1-58D3-54DE-9DB2-BE185A4A4AA6}"/>
          </ac:spMkLst>
        </pc:spChg>
        <pc:spChg chg="add mod">
          <ac:chgData name="Jelle van Barneveld" userId="bc7ecfdf-3719-43bf-9ebf-4e7030cd4705" providerId="ADAL" clId="{8FBCD94A-1B0B-4C78-B10A-8D7F43414B78}" dt="2026-02-13T13:12:02.143" v="7767" actId="20577"/>
          <ac:spMkLst>
            <pc:docMk/>
            <pc:sldMk cId="1758842951" sldId="427"/>
            <ac:spMk id="11" creationId="{F0A09857-14C0-7528-269C-89F0CABDA6A7}"/>
          </ac:spMkLst>
        </pc:spChg>
        <pc:spChg chg="add del mod">
          <ac:chgData name="Jelle van Barneveld" userId="bc7ecfdf-3719-43bf-9ebf-4e7030cd4705" providerId="ADAL" clId="{8FBCD94A-1B0B-4C78-B10A-8D7F43414B78}" dt="2026-02-13T13:31:11.106" v="8428"/>
          <ac:spMkLst>
            <pc:docMk/>
            <pc:sldMk cId="1758842951" sldId="427"/>
            <ac:spMk id="59" creationId="{BEAB4E37-BBD9-24FD-C8A3-2CDADB75DE89}"/>
          </ac:spMkLst>
        </pc:spChg>
        <pc:picChg chg="add mod">
          <ac:chgData name="Jelle van Barneveld" userId="bc7ecfdf-3719-43bf-9ebf-4e7030cd4705" providerId="ADAL" clId="{8FBCD94A-1B0B-4C78-B10A-8D7F43414B78}" dt="2026-02-13T12:56:59.358" v="6702" actId="1076"/>
          <ac:picMkLst>
            <pc:docMk/>
            <pc:sldMk cId="1758842951" sldId="427"/>
            <ac:picMk id="5" creationId="{7DA7DE94-8AF0-3C08-3DC9-4C79B9707E84}"/>
          </ac:picMkLst>
        </pc:picChg>
        <pc:picChg chg="add mod">
          <ac:chgData name="Jelle van Barneveld" userId="bc7ecfdf-3719-43bf-9ebf-4e7030cd4705" providerId="ADAL" clId="{8FBCD94A-1B0B-4C78-B10A-8D7F43414B78}" dt="2026-02-13T12:57:45.673" v="6710" actId="1076"/>
          <ac:picMkLst>
            <pc:docMk/>
            <pc:sldMk cId="1758842951" sldId="427"/>
            <ac:picMk id="13" creationId="{569EC01E-FD3F-93C5-E16E-01284F31A69F}"/>
          </ac:picMkLst>
        </pc:picChg>
        <pc:picChg chg="add mod">
          <ac:chgData name="Jelle van Barneveld" userId="bc7ecfdf-3719-43bf-9ebf-4e7030cd4705" providerId="ADAL" clId="{8FBCD94A-1B0B-4C78-B10A-8D7F43414B78}" dt="2026-02-13T12:58:07.398" v="6716" actId="1076"/>
          <ac:picMkLst>
            <pc:docMk/>
            <pc:sldMk cId="1758842951" sldId="427"/>
            <ac:picMk id="15" creationId="{58708D11-E7A8-F779-5897-8DEA58B2E17A}"/>
          </ac:picMkLst>
        </pc:picChg>
      </pc:sldChg>
      <pc:sldChg chg="modSp">
        <pc:chgData name="Jelle van Barneveld" userId="bc7ecfdf-3719-43bf-9ebf-4e7030cd4705" providerId="ADAL" clId="{8FBCD94A-1B0B-4C78-B10A-8D7F43414B78}" dt="2026-02-13T13:54:07.913" v="9065" actId="20577"/>
        <pc:sldMkLst>
          <pc:docMk/>
          <pc:sldMk cId="1897524948" sldId="428"/>
        </pc:sldMkLst>
        <pc:spChg chg="mod">
          <ac:chgData name="Jelle van Barneveld" userId="bc7ecfdf-3719-43bf-9ebf-4e7030cd4705" providerId="ADAL" clId="{8FBCD94A-1B0B-4C78-B10A-8D7F43414B78}" dt="2026-02-13T13:54:07.913" v="9065" actId="20577"/>
          <ac:spMkLst>
            <pc:docMk/>
            <pc:sldMk cId="1897524948" sldId="428"/>
            <ac:spMk id="9" creationId="{EF8CB534-20F5-F20F-C35B-441657AB9A27}"/>
          </ac:spMkLst>
        </pc:spChg>
      </pc:sldChg>
      <pc:sldChg chg="modSp mod">
        <pc:chgData name="Jelle van Barneveld" userId="bc7ecfdf-3719-43bf-9ebf-4e7030cd4705" providerId="ADAL" clId="{8FBCD94A-1B0B-4C78-B10A-8D7F43414B78}" dt="2026-02-13T13:53:40.856" v="9042" actId="20577"/>
        <pc:sldMkLst>
          <pc:docMk/>
          <pc:sldMk cId="2213912741" sldId="432"/>
        </pc:sldMkLst>
        <pc:spChg chg="mod">
          <ac:chgData name="Jelle van Barneveld" userId="bc7ecfdf-3719-43bf-9ebf-4e7030cd4705" providerId="ADAL" clId="{8FBCD94A-1B0B-4C78-B10A-8D7F43414B78}" dt="2026-02-13T13:53:40.856" v="9042" actId="20577"/>
          <ac:spMkLst>
            <pc:docMk/>
            <pc:sldMk cId="2213912741" sldId="432"/>
            <ac:spMk id="2" creationId="{DD01FF52-CAA0-6751-2D15-0CBECEE5E958}"/>
          </ac:spMkLst>
        </pc:spChg>
        <pc:spChg chg="mod">
          <ac:chgData name="Jelle van Barneveld" userId="bc7ecfdf-3719-43bf-9ebf-4e7030cd4705" providerId="ADAL" clId="{8FBCD94A-1B0B-4C78-B10A-8D7F43414B78}" dt="2026-02-13T13:44:33.308" v="8694" actId="20577"/>
          <ac:spMkLst>
            <pc:docMk/>
            <pc:sldMk cId="2213912741" sldId="432"/>
            <ac:spMk id="8" creationId="{CFAF4620-4E86-2F2A-0E50-1EB7AF0C5D5C}"/>
          </ac:spMkLst>
        </pc:spChg>
      </pc:sldChg>
      <pc:sldChg chg="modSp add mod ord modAnim">
        <pc:chgData name="Jelle van Barneveld" userId="bc7ecfdf-3719-43bf-9ebf-4e7030cd4705" providerId="ADAL" clId="{8FBCD94A-1B0B-4C78-B10A-8D7F43414B78}" dt="2026-02-13T13:50:34.816" v="9019" actId="20577"/>
        <pc:sldMkLst>
          <pc:docMk/>
          <pc:sldMk cId="73801843" sldId="485"/>
        </pc:sldMkLst>
        <pc:spChg chg="mod">
          <ac:chgData name="Jelle van Barneveld" userId="bc7ecfdf-3719-43bf-9ebf-4e7030cd4705" providerId="ADAL" clId="{8FBCD94A-1B0B-4C78-B10A-8D7F43414B78}" dt="2026-02-13T13:50:34.816" v="9019" actId="20577"/>
          <ac:spMkLst>
            <pc:docMk/>
            <pc:sldMk cId="73801843" sldId="485"/>
            <ac:spMk id="4" creationId="{7730E0FD-0F00-29B3-789C-D115CCEC23D2}"/>
          </ac:spMkLst>
        </pc:spChg>
      </pc:sldChg>
      <pc:sldChg chg="add">
        <pc:chgData name="Jelle van Barneveld" userId="bc7ecfdf-3719-43bf-9ebf-4e7030cd4705" providerId="ADAL" clId="{8FBCD94A-1B0B-4C78-B10A-8D7F43414B78}" dt="2026-02-13T12:44:40.484" v="6260" actId="2890"/>
        <pc:sldMkLst>
          <pc:docMk/>
          <pc:sldMk cId="194811238" sldId="486"/>
        </pc:sldMkLst>
      </pc:sldChg>
      <pc:sldChg chg="addSp delSp modSp add mod modTransition modAnim">
        <pc:chgData name="Jelle van Barneveld" userId="bc7ecfdf-3719-43bf-9ebf-4e7030cd4705" providerId="ADAL" clId="{8FBCD94A-1B0B-4C78-B10A-8D7F43414B78}" dt="2026-02-13T13:31:06.407" v="8427" actId="20577"/>
        <pc:sldMkLst>
          <pc:docMk/>
          <pc:sldMk cId="442163957" sldId="487"/>
        </pc:sldMkLst>
        <pc:spChg chg="add mod">
          <ac:chgData name="Jelle van Barneveld" userId="bc7ecfdf-3719-43bf-9ebf-4e7030cd4705" providerId="ADAL" clId="{8FBCD94A-1B0B-4C78-B10A-8D7F43414B78}" dt="2026-02-13T13:13:10.638" v="7783" actId="208"/>
          <ac:spMkLst>
            <pc:docMk/>
            <pc:sldMk cId="442163957" sldId="487"/>
            <ac:spMk id="2" creationId="{3BD9889D-46EA-A462-6591-1ABDE0929F74}"/>
          </ac:spMkLst>
        </pc:spChg>
        <pc:spChg chg="add mod">
          <ac:chgData name="Jelle van Barneveld" userId="bc7ecfdf-3719-43bf-9ebf-4e7030cd4705" providerId="ADAL" clId="{8FBCD94A-1B0B-4C78-B10A-8D7F43414B78}" dt="2026-02-13T13:13:10.638" v="7783" actId="208"/>
          <ac:spMkLst>
            <pc:docMk/>
            <pc:sldMk cId="442163957" sldId="487"/>
            <ac:spMk id="3" creationId="{777CB6C8-956B-D6C7-956A-E568CF475B6F}"/>
          </ac:spMkLst>
        </pc:spChg>
        <pc:spChg chg="add mod">
          <ac:chgData name="Jelle van Barneveld" userId="bc7ecfdf-3719-43bf-9ebf-4e7030cd4705" providerId="ADAL" clId="{8FBCD94A-1B0B-4C78-B10A-8D7F43414B78}" dt="2026-02-13T13:12:33.479" v="7782" actId="1076"/>
          <ac:spMkLst>
            <pc:docMk/>
            <pc:sldMk cId="442163957" sldId="487"/>
            <ac:spMk id="4" creationId="{E4B485D2-E0D1-8CB7-8E1A-186A7DBA8709}"/>
          </ac:spMkLst>
        </pc:spChg>
        <pc:spChg chg="mod">
          <ac:chgData name="Jelle van Barneveld" userId="bc7ecfdf-3719-43bf-9ebf-4e7030cd4705" providerId="ADAL" clId="{8FBCD94A-1B0B-4C78-B10A-8D7F43414B78}" dt="2026-02-13T13:13:16.794" v="7784" actId="207"/>
          <ac:spMkLst>
            <pc:docMk/>
            <pc:sldMk cId="442163957" sldId="487"/>
            <ac:spMk id="11" creationId="{CC9F4976-D864-261D-72DB-55F56C50EC44}"/>
          </ac:spMkLst>
        </pc:spChg>
        <pc:spChg chg="mod">
          <ac:chgData name="Jelle van Barneveld" userId="bc7ecfdf-3719-43bf-9ebf-4e7030cd4705" providerId="ADAL" clId="{8FBCD94A-1B0B-4C78-B10A-8D7F43414B78}" dt="2026-02-13T13:31:06.407" v="8427" actId="20577"/>
          <ac:spMkLst>
            <pc:docMk/>
            <pc:sldMk cId="442163957" sldId="487"/>
            <ac:spMk id="59" creationId="{BF62FA26-989A-77EB-93F2-DC4B6765020B}"/>
          </ac:spMkLst>
        </pc:spChg>
        <pc:picChg chg="add mod">
          <ac:chgData name="Jelle van Barneveld" userId="bc7ecfdf-3719-43bf-9ebf-4e7030cd4705" providerId="ADAL" clId="{8FBCD94A-1B0B-4C78-B10A-8D7F43414B78}" dt="2026-02-13T12:59:49.793" v="6809" actId="14100"/>
          <ac:picMkLst>
            <pc:docMk/>
            <pc:sldMk cId="442163957" sldId="487"/>
            <ac:picMk id="2050" creationId="{1E95EC27-E22D-98CC-0667-BAE95CF43045}"/>
          </ac:picMkLst>
        </pc:picChg>
      </pc:sldChg>
      <pc:sldChg chg="addSp delSp modSp add mod modTransition modAnim">
        <pc:chgData name="Jelle van Barneveld" userId="bc7ecfdf-3719-43bf-9ebf-4e7030cd4705" providerId="ADAL" clId="{8FBCD94A-1B0B-4C78-B10A-8D7F43414B78}" dt="2026-02-13T13:15:10.923" v="7803" actId="20577"/>
        <pc:sldMkLst>
          <pc:docMk/>
          <pc:sldMk cId="3797336401" sldId="488"/>
        </pc:sldMkLst>
        <pc:spChg chg="mod">
          <ac:chgData name="Jelle van Barneveld" userId="bc7ecfdf-3719-43bf-9ebf-4e7030cd4705" providerId="ADAL" clId="{8FBCD94A-1B0B-4C78-B10A-8D7F43414B78}" dt="2026-02-13T13:08:38.493" v="7490" actId="14100"/>
          <ac:spMkLst>
            <pc:docMk/>
            <pc:sldMk cId="3797336401" sldId="488"/>
            <ac:spMk id="2" creationId="{B6115ACF-0945-8270-C706-522081500D57}"/>
          </ac:spMkLst>
        </pc:spChg>
        <pc:spChg chg="mod">
          <ac:chgData name="Jelle van Barneveld" userId="bc7ecfdf-3719-43bf-9ebf-4e7030cd4705" providerId="ADAL" clId="{8FBCD94A-1B0B-4C78-B10A-8D7F43414B78}" dt="2026-02-13T13:08:29.352" v="7488" actId="14100"/>
          <ac:spMkLst>
            <pc:docMk/>
            <pc:sldMk cId="3797336401" sldId="488"/>
            <ac:spMk id="3" creationId="{4D2E6746-68A8-62DB-34E0-AF447317D9EA}"/>
          </ac:spMkLst>
        </pc:spChg>
        <pc:spChg chg="mod">
          <ac:chgData name="Jelle van Barneveld" userId="bc7ecfdf-3719-43bf-9ebf-4e7030cd4705" providerId="ADAL" clId="{8FBCD94A-1B0B-4C78-B10A-8D7F43414B78}" dt="2026-02-13T13:05:51.749" v="7205" actId="20577"/>
          <ac:spMkLst>
            <pc:docMk/>
            <pc:sldMk cId="3797336401" sldId="488"/>
            <ac:spMk id="6" creationId="{3E3ABF28-2FFE-98F9-ED16-4044FB889964}"/>
          </ac:spMkLst>
        </pc:spChg>
        <pc:spChg chg="add mod">
          <ac:chgData name="Jelle van Barneveld" userId="bc7ecfdf-3719-43bf-9ebf-4e7030cd4705" providerId="ADAL" clId="{8FBCD94A-1B0B-4C78-B10A-8D7F43414B78}" dt="2026-02-13T13:13:45.082" v="7788" actId="14100"/>
          <ac:spMkLst>
            <pc:docMk/>
            <pc:sldMk cId="3797336401" sldId="488"/>
            <ac:spMk id="9" creationId="{788C4B2A-3731-0C9A-0A4C-76161F96E483}"/>
          </ac:spMkLst>
        </pc:spChg>
        <pc:spChg chg="add mod">
          <ac:chgData name="Jelle van Barneveld" userId="bc7ecfdf-3719-43bf-9ebf-4e7030cd4705" providerId="ADAL" clId="{8FBCD94A-1B0B-4C78-B10A-8D7F43414B78}" dt="2026-02-13T13:14:00.521" v="7790" actId="1076"/>
          <ac:spMkLst>
            <pc:docMk/>
            <pc:sldMk cId="3797336401" sldId="488"/>
            <ac:spMk id="10" creationId="{BF8C08F2-CFDE-589F-ABD5-7E56032759F3}"/>
          </ac:spMkLst>
        </pc:spChg>
        <pc:spChg chg="mod">
          <ac:chgData name="Jelle van Barneveld" userId="bc7ecfdf-3719-43bf-9ebf-4e7030cd4705" providerId="ADAL" clId="{8FBCD94A-1B0B-4C78-B10A-8D7F43414B78}" dt="2026-02-13T13:15:10.923" v="7803" actId="20577"/>
          <ac:spMkLst>
            <pc:docMk/>
            <pc:sldMk cId="3797336401" sldId="488"/>
            <ac:spMk id="11" creationId="{E8D768CD-49AB-0D3A-84B1-FFF0BD82142D}"/>
          </ac:spMkLst>
        </pc:spChg>
        <pc:spChg chg="mod">
          <ac:chgData name="Jelle van Barneveld" userId="bc7ecfdf-3719-43bf-9ebf-4e7030cd4705" providerId="ADAL" clId="{8FBCD94A-1B0B-4C78-B10A-8D7F43414B78}" dt="2026-02-13T13:07:16.163" v="7471" actId="20577"/>
          <ac:spMkLst>
            <pc:docMk/>
            <pc:sldMk cId="3797336401" sldId="488"/>
            <ac:spMk id="59" creationId="{D6A9DD5B-E874-E4EA-0B77-4BC78222CE38}"/>
          </ac:spMkLst>
        </pc:spChg>
        <pc:picChg chg="add mod ord">
          <ac:chgData name="Jelle van Barneveld" userId="bc7ecfdf-3719-43bf-9ebf-4e7030cd4705" providerId="ADAL" clId="{8FBCD94A-1B0B-4C78-B10A-8D7F43414B78}" dt="2026-02-13T13:08:14.759" v="7484" actId="167"/>
          <ac:picMkLst>
            <pc:docMk/>
            <pc:sldMk cId="3797336401" sldId="488"/>
            <ac:picMk id="8" creationId="{B7202B5A-6FFC-49B9-3BE9-0F19A88437AB}"/>
          </ac:picMkLst>
        </pc:picChg>
        <pc:picChg chg="mod">
          <ac:chgData name="Jelle van Barneveld" userId="bc7ecfdf-3719-43bf-9ebf-4e7030cd4705" providerId="ADAL" clId="{8FBCD94A-1B0B-4C78-B10A-8D7F43414B78}" dt="2026-02-13T13:06:56.964" v="7419" actId="14100"/>
          <ac:picMkLst>
            <pc:docMk/>
            <pc:sldMk cId="3797336401" sldId="488"/>
            <ac:picMk id="2050" creationId="{5B02CF34-C6E6-7CBD-266A-3474CCCD4EC5}"/>
          </ac:picMkLst>
        </pc:picChg>
      </pc:sldChg>
      <pc:sldChg chg="addSp delSp modSp add mod addAnim delAnim modAnim">
        <pc:chgData name="Jelle van Barneveld" userId="bc7ecfdf-3719-43bf-9ebf-4e7030cd4705" providerId="ADAL" clId="{8FBCD94A-1B0B-4C78-B10A-8D7F43414B78}" dt="2026-02-13T13:43:06.022" v="8671" actId="1076"/>
        <pc:sldMkLst>
          <pc:docMk/>
          <pc:sldMk cId="2461538478" sldId="489"/>
        </pc:sldMkLst>
        <pc:spChg chg="add mod">
          <ac:chgData name="Jelle van Barneveld" userId="bc7ecfdf-3719-43bf-9ebf-4e7030cd4705" providerId="ADAL" clId="{8FBCD94A-1B0B-4C78-B10A-8D7F43414B78}" dt="2026-02-13T13:24:55.075" v="8010" actId="1076"/>
          <ac:spMkLst>
            <pc:docMk/>
            <pc:sldMk cId="2461538478" sldId="489"/>
            <ac:spMk id="4" creationId="{EEFA92D3-F1E8-4BAF-36AD-5BD9CFB78CE6}"/>
          </ac:spMkLst>
        </pc:spChg>
        <pc:spChg chg="mod">
          <ac:chgData name="Jelle van Barneveld" userId="bc7ecfdf-3719-43bf-9ebf-4e7030cd4705" providerId="ADAL" clId="{8FBCD94A-1B0B-4C78-B10A-8D7F43414B78}" dt="2026-02-13T13:29:13.744" v="8385" actId="20577"/>
          <ac:spMkLst>
            <pc:docMk/>
            <pc:sldMk cId="2461538478" sldId="489"/>
            <ac:spMk id="6" creationId="{46899056-9D38-819B-20D5-DAEF7E6018F4}"/>
          </ac:spMkLst>
        </pc:spChg>
        <pc:spChg chg="add mod">
          <ac:chgData name="Jelle van Barneveld" userId="bc7ecfdf-3719-43bf-9ebf-4e7030cd4705" providerId="ADAL" clId="{8FBCD94A-1B0B-4C78-B10A-8D7F43414B78}" dt="2026-02-13T13:42:33.150" v="8669" actId="1076"/>
          <ac:spMkLst>
            <pc:docMk/>
            <pc:sldMk cId="2461538478" sldId="489"/>
            <ac:spMk id="8" creationId="{563D1AD5-1BFE-F5B2-3C5C-69E25D2A47BC}"/>
          </ac:spMkLst>
        </pc:spChg>
        <pc:spChg chg="add mod">
          <ac:chgData name="Jelle van Barneveld" userId="bc7ecfdf-3719-43bf-9ebf-4e7030cd4705" providerId="ADAL" clId="{8FBCD94A-1B0B-4C78-B10A-8D7F43414B78}" dt="2026-02-13T13:28:57.363" v="8382" actId="20577"/>
          <ac:spMkLst>
            <pc:docMk/>
            <pc:sldMk cId="2461538478" sldId="489"/>
            <ac:spMk id="9" creationId="{B280531A-A1BB-7718-5760-0D0C554F87AD}"/>
          </ac:spMkLst>
        </pc:spChg>
        <pc:spChg chg="add mod">
          <ac:chgData name="Jelle van Barneveld" userId="bc7ecfdf-3719-43bf-9ebf-4e7030cd4705" providerId="ADAL" clId="{8FBCD94A-1B0B-4C78-B10A-8D7F43414B78}" dt="2026-02-13T13:43:02.949" v="8670" actId="1076"/>
          <ac:spMkLst>
            <pc:docMk/>
            <pc:sldMk cId="2461538478" sldId="489"/>
            <ac:spMk id="10" creationId="{2DCC71D1-8696-1826-98D1-5A1A0B1A335B}"/>
          </ac:spMkLst>
        </pc:spChg>
        <pc:spChg chg="add mod">
          <ac:chgData name="Jelle van Barneveld" userId="bc7ecfdf-3719-43bf-9ebf-4e7030cd4705" providerId="ADAL" clId="{8FBCD94A-1B0B-4C78-B10A-8D7F43414B78}" dt="2026-02-13T13:43:06.022" v="8671" actId="1076"/>
          <ac:spMkLst>
            <pc:docMk/>
            <pc:sldMk cId="2461538478" sldId="489"/>
            <ac:spMk id="11" creationId="{E5247ECE-C724-6D46-C925-0B750591B016}"/>
          </ac:spMkLst>
        </pc:spChg>
        <pc:spChg chg="mod">
          <ac:chgData name="Jelle van Barneveld" userId="bc7ecfdf-3719-43bf-9ebf-4e7030cd4705" providerId="ADAL" clId="{8FBCD94A-1B0B-4C78-B10A-8D7F43414B78}" dt="2026-02-13T13:24:51.605" v="8009" actId="1076"/>
          <ac:spMkLst>
            <pc:docMk/>
            <pc:sldMk cId="2461538478" sldId="489"/>
            <ac:spMk id="48" creationId="{09705CA1-22B5-33FF-FCB1-E089D68CAA33}"/>
          </ac:spMkLst>
        </pc:spChg>
        <pc:picChg chg="add mod ord">
          <ac:chgData name="Jelle van Barneveld" userId="bc7ecfdf-3719-43bf-9ebf-4e7030cd4705" providerId="ADAL" clId="{8FBCD94A-1B0B-4C78-B10A-8D7F43414B78}" dt="2026-02-13T13:24:49.230" v="8008" actId="1076"/>
          <ac:picMkLst>
            <pc:docMk/>
            <pc:sldMk cId="2461538478" sldId="489"/>
            <ac:picMk id="3" creationId="{7059CAB7-B6E2-5B77-8B2F-1A445425D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41D0E-EB88-4749-89F8-9DFB374F9C1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8B787-19A5-4841-9136-A8C6238BB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77838" rtl="0" eaLnBrk="0" fontAlgn="base" latinLnBrk="0" hangingPunct="0">
              <a:lnSpc>
                <a:spcPct val="100000"/>
              </a:lnSpc>
              <a:spcBef>
                <a:spcPts val="7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755650" algn="l"/>
                <a:tab pos="1511300" algn="l"/>
                <a:tab pos="2268538" algn="l"/>
                <a:tab pos="3024188" algn="l"/>
              </a:tabLst>
              <a:defRPr/>
            </a:pPr>
            <a:fld id="{F751C962-19B1-E941-BF11-D365F135F8D5}" type="slidenum"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+mn-cs"/>
              </a:rPr>
              <a:pPr marL="0" marR="0" lvl="0" indent="0" algn="r" defTabSz="477838" rtl="0" eaLnBrk="0" fontAlgn="base" latinLnBrk="0" hangingPunct="0">
                <a:lnSpc>
                  <a:spcPct val="100000"/>
                </a:lnSpc>
                <a:spcBef>
                  <a:spcPts val="7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755650" algn="l"/>
                  <a:tab pos="1511300" algn="l"/>
                  <a:tab pos="2268538" algn="l"/>
                  <a:tab pos="3024188" algn="l"/>
                </a:tabLst>
                <a:defRPr/>
              </a:pPr>
              <a:t>1</a:t>
            </a:fld>
            <a:endParaRPr kumimoji="0" lang="en-GB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18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F08E-DBF9-4149-B53D-0FE47425BC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5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8B787-19A5-4841-9136-A8C6238BB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1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1E01-05BA-ACF8-9C8D-6275CE82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C0BF9-AF6D-4E2A-DB4E-AAB334975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236D2-EB24-3B5D-C458-1796CE55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Kies het te modelleren proces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Bepaal</a:t>
            </a:r>
            <a:r>
              <a:rPr lang="en-US" dirty="0"/>
              <a:t> het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detailniveau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Modelleer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implementeer</a:t>
            </a:r>
            <a:r>
              <a:rPr lang="en-US" dirty="0"/>
              <a:t> het </a:t>
            </a:r>
            <a:r>
              <a:rPr lang="en-US" dirty="0" err="1"/>
              <a:t>brongegevensmodel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Bepaal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modelleer</a:t>
            </a:r>
            <a:r>
              <a:rPr lang="en-US" dirty="0"/>
              <a:t> de van </a:t>
            </a:r>
            <a:r>
              <a:rPr lang="en-US" dirty="0" err="1"/>
              <a:t>toepassing</a:t>
            </a:r>
            <a:r>
              <a:rPr lang="en-US" dirty="0"/>
              <a:t> </a:t>
            </a:r>
            <a:r>
              <a:rPr lang="en-US" dirty="0" err="1"/>
              <a:t>zijnde</a:t>
            </a:r>
            <a:r>
              <a:rPr lang="en-US" dirty="0"/>
              <a:t> </a:t>
            </a:r>
            <a:r>
              <a:rPr lang="en-US" dirty="0" err="1"/>
              <a:t>dimensies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Bepaal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modelleer</a:t>
            </a:r>
            <a:r>
              <a:rPr lang="en-US" dirty="0"/>
              <a:t> de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feiten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Modelleer</a:t>
            </a:r>
            <a:r>
              <a:rPr lang="en-US" dirty="0"/>
              <a:t> het </a:t>
            </a:r>
            <a:r>
              <a:rPr lang="en-US" dirty="0" err="1"/>
              <a:t>Sterschema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Imp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7421-16E9-D5B0-C0C5-809AE2858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F08E-DBF9-4149-B53D-0FE47425BC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6E09-0CF7-15FE-56AE-AE2E7006B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2C46A-8596-B33A-41BF-366F0B9C7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0EAD-293B-3E82-7011-9362B185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C25E-D1B9-004D-65A4-A9F2925A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3C643-E9BF-9350-BA5B-D59CDAF2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637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EFF2-C20E-F920-8CD9-F976324B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CEA7-24D9-D5DC-C977-375463206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CC4D3-B485-2A8D-BCF7-F3BAC5F1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B089-D6C5-1314-9322-0562E592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57239-F72A-B3B9-4251-D09071CF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9622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5FB015-28AB-C2F6-BF24-7B41FC5C4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C4992-6315-8134-344F-FBC543F69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BA65-F8D1-924C-C2F9-7A3F3711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9CD2E-031C-46D2-1A49-7115D893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EE953-6330-21D1-00CB-7FC8C8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32407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AC38-465A-FCC3-19DB-3C9769E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3C0E-B795-CB22-8144-DEBE8E52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3648-CD85-36A6-CD18-E358C188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FC97-521F-4024-F7E5-F39DC51A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B9FE3-1390-D2E6-7A7F-5DB9A4FD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86675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95CC-9A3B-32C7-26FA-7633AA54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676F7-064C-4F26-1F72-ABFA718DE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7449-E52C-836C-22C1-A220B80D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DBA3-7981-A147-894E-FBFEBC4E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A01B8-6A5C-FB02-094E-4E81295A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440102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75C-EE23-3178-A543-73FB811C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AB17-626A-5333-0A6E-CB12FEA6D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13F0F-4796-84F5-DBE7-43D61AD83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6BAF8-6E9E-0047-C4AF-6160F273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037A4-3D45-7E03-AF61-940775F3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FC9BB-0E76-AB74-BDB5-D56968BC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5372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D902-B76B-0D3B-7D8E-EC62DB73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7664-4DB7-3A7A-9154-32CA8884A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F2F29-D106-938C-7A85-CC58AA8C9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8DE05-771E-EAF7-B5AD-DB62810D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AFE87-8F2D-F296-E5BE-76C0F381E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ADE75-237D-46D1-ACCC-056D798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50C1E-DB96-C177-6BCD-6837B457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317B8-7B96-056C-C7A6-38D4E1FE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82736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30FC-7829-8CDA-4A7A-B763E7F0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884C6-40AE-7A1A-646F-FDB97DF4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C0B22-A8AB-852C-7952-E20D6422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1647F-ACAF-E312-C8BB-7F265E5E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666432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69462-9FEA-5D88-EE00-E187BAA4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7087A-F4BC-7377-70F3-0A571BD7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84FF-048E-0634-23CE-F08BC13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0564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0A2F-4D46-B289-C61D-EBEAFA11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170F-AB91-8E12-212F-57BF04301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1F1DB-E4ED-A226-CC84-D5BC8009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7C25F-3269-1F4E-CECA-5F2EF445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E8728-A678-4921-52FF-FAC84DAB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F1AA8-97A5-DAD4-C8BC-65BC563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810437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CA4B-6237-DD8B-3CF0-8F9C6FB9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2D31B-B7BB-010A-4AA4-79370FF57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D15A3-2F7F-E910-4E49-0319EF17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73E74-A348-3972-B8B8-EF901921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FB359-D110-649F-2709-F1206532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DCBB-7F8D-7680-B733-5A497210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0649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FA4E-E385-847C-AE6D-230355D6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B839E-C7CC-BF9A-55C1-AD77C38C5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0ABAE-69DA-E883-5ADB-EB9AC96D0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6B45D-D98F-4A32-A567-4AE2A91459D6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FF5B-BFA7-55B6-6151-5B263570E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l-NL"/>
              <a:t>invoegen-voet-koptekst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B8DA-67AF-B29B-FC1D-2E066968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C737D-49A5-4740-8401-0C4DFF2B9D4A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C1A59F-BCA0-79F1-6F87-079182BCC7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63"/>
            <a:ext cx="9779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8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Create Data Models from External Data Sources in Holistics">
            <a:extLst>
              <a:ext uri="{FF2B5EF4-FFF2-40B4-BE49-F238E27FC236}">
                <a16:creationId xmlns:a16="http://schemas.microsoft.com/office/drawing/2014/main" id="{FB0D344F-9176-4FED-D7E2-54FE5F10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91" y="571094"/>
            <a:ext cx="9144000" cy="621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7">
            <a:extLst>
              <a:ext uri="{FF2B5EF4-FFF2-40B4-BE49-F238E27FC236}">
                <a16:creationId xmlns:a16="http://schemas.microsoft.com/office/drawing/2014/main" id="{5ECCA89E-3666-CEB9-DEEF-AE7D0C9A09DE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AAD41C4-AB8B-603C-1D5D-873690001E0D}"/>
              </a:ext>
            </a:extLst>
          </p:cNvPr>
          <p:cNvSpPr txBox="1"/>
          <p:nvPr/>
        </p:nvSpPr>
        <p:spPr>
          <a:xfrm>
            <a:off x="1058779" y="0"/>
            <a:ext cx="10982055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Source Data Model Design</a:t>
            </a:r>
          </a:p>
        </p:txBody>
      </p:sp>
    </p:spTree>
    <p:extLst>
      <p:ext uri="{BB962C8B-B14F-4D97-AF65-F5344CB8AC3E}">
        <p14:creationId xmlns:p14="http://schemas.microsoft.com/office/powerpoint/2010/main" val="173080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1ACD-CFC2-3D57-A449-AFA4CC0BE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7C83EE-2C0D-D73E-E753-52C2B7BF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49" y="643831"/>
            <a:ext cx="5920669" cy="621339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5FBF5239-F876-A695-DBBA-BF0F0BB10C5D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Voorbeeld OLTP met registratie-efficiëntie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9E90F52D-38DA-E28C-1C8D-6217F431137B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26043459-3D05-018F-3C7A-5970F8830E2C}"/>
              </a:ext>
            </a:extLst>
          </p:cNvPr>
          <p:cNvSpPr txBox="1"/>
          <p:nvPr/>
        </p:nvSpPr>
        <p:spPr>
          <a:xfrm>
            <a:off x="978653" y="4052318"/>
            <a:ext cx="4642829" cy="269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Efficiënties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Registratie-efficiëntie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hoog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Bij het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aanmaken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nieuwe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“Customer”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zijn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data van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zijn</a:t>
            </a:r>
            <a:r>
              <a:rPr kumimoji="0" lang="nl-NL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/haar “State” vooraf al ingevuld.</a:t>
            </a:r>
            <a:endParaRPr lang="en-US" sz="1600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Tx/>
              <a:buChar char="-"/>
              <a:tabLst/>
              <a:defRPr/>
            </a:pP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Analyse-efficiëntie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is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laag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Om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elke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“Customer”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juiste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“State”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relateren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twee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geraadpleegd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4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4463-72CF-11B6-A9CC-72B603D62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5208E-7AED-5DCC-56F7-0B5B7026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48" y="752903"/>
            <a:ext cx="7602035" cy="4303764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7D9A3BD7-1083-0847-0023-4235B15EEA67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Voorbeeld OLAP met analyse-efficiëntie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54DE1954-997B-ED5A-C246-C69CFB795065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3FC59887-079A-2D04-F87F-6256B2F448E3}"/>
              </a:ext>
            </a:extLst>
          </p:cNvPr>
          <p:cNvSpPr txBox="1"/>
          <p:nvPr/>
        </p:nvSpPr>
        <p:spPr>
          <a:xfrm>
            <a:off x="978652" y="4675773"/>
            <a:ext cx="7866767" cy="203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Efficiënties:</a:t>
            </a:r>
          </a:p>
          <a:p>
            <a:pPr marL="285750" lvl="0" indent="-285750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Tx/>
              <a:buChar char="-"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Registratie-efficiëntie: is </a:t>
            </a:r>
            <a:r>
              <a:rPr lang="en-US" sz="1600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laag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Bij het aanmaken van een nieuwe “Customer” moet óók</a:t>
            </a:r>
            <a:r>
              <a:rPr kumimoji="0" lang="en-US" sz="1600" b="0" i="0" u="none" strike="noStrike" kern="1200" cap="none" spc="0" normalizeH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alle “State”-data opnieuw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ingevuld worden. Zodoende kan</a:t>
            </a:r>
            <a:r>
              <a:rPr kumimoji="0" lang="en-US" sz="1600" b="0" i="0" u="none" strike="noStrike" kern="1200" cap="none" spc="0" normalizeH="0" noProof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elke staat meerdere keren voorkomen in deze tabel: redundantie.</a:t>
            </a:r>
            <a:endParaRPr lang="en-US" sz="1600" noProof="1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Tx/>
              <a:buChar char="-"/>
              <a:tabLst/>
              <a:defRPr/>
            </a:pPr>
            <a:r>
              <a:rPr lang="en-US" sz="1600" noProof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Analyse-efficiëntie: is </a:t>
            </a:r>
            <a:r>
              <a:rPr lang="en-US" sz="1600" noProof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hoog</a:t>
            </a:r>
            <a:r>
              <a:rPr lang="en-US" sz="1600" noProof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Om elke “Customer” aan de juiste “State” te relateren, hoeft er slechts één tabel geraadpleegd te worden.</a:t>
            </a:r>
          </a:p>
        </p:txBody>
      </p:sp>
    </p:spTree>
    <p:extLst>
      <p:ext uri="{BB962C8B-B14F-4D97-AF65-F5344CB8AC3E}">
        <p14:creationId xmlns:p14="http://schemas.microsoft.com/office/powerpoint/2010/main" val="41931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A5DD73-8B01-393B-2C08-90F7D80A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7" y="937260"/>
            <a:ext cx="11202954" cy="4931695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03C8803-933A-923E-062C-BC74288B989C}"/>
              </a:ext>
            </a:extLst>
          </p:cNvPr>
          <p:cNvSpPr txBox="1"/>
          <p:nvPr/>
        </p:nvSpPr>
        <p:spPr>
          <a:xfrm>
            <a:off x="989046" y="4156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lang="nl-NL" sz="3000" b="1" dirty="0">
                <a:solidFill>
                  <a:srgbClr val="829C30"/>
                </a:solidFill>
                <a:latin typeface="Arial"/>
                <a:ea typeface="MS PGothic" charset="0"/>
              </a:rPr>
              <a:t>Nu: e</a:t>
            </a: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e</a:t>
            </a:r>
            <a:r>
              <a:rPr lang="nl-NL" sz="3000" b="1" dirty="0">
                <a:solidFill>
                  <a:srgbClr val="829C30"/>
                </a:solidFill>
                <a:latin typeface="Arial"/>
                <a:ea typeface="MS PGothic" charset="0"/>
              </a:rPr>
              <a:t>n</a:t>
            </a: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 volledig geïmplementeerde “datapijplijn”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pic>
        <p:nvPicPr>
          <p:cNvPr id="2050" name="Picture 2" descr="Dashboard Icon Vector Art, Icons, and Graphics for Free Download">
            <a:extLst>
              <a:ext uri="{FF2B5EF4-FFF2-40B4-BE49-F238E27FC236}">
                <a16:creationId xmlns:a16="http://schemas.microsoft.com/office/drawing/2014/main" id="{30C06AF8-B679-10DD-2573-96B91124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962" y="4366726"/>
            <a:ext cx="1114327" cy="9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3A5DE4-9CB1-4E4A-696D-E092224B8D72}"/>
              </a:ext>
            </a:extLst>
          </p:cNvPr>
          <p:cNvSpPr txBox="1"/>
          <p:nvPr/>
        </p:nvSpPr>
        <p:spPr>
          <a:xfrm>
            <a:off x="10396003" y="5305697"/>
            <a:ext cx="1440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vak 7">
            <a:extLst>
              <a:ext uri="{FF2B5EF4-FFF2-40B4-BE49-F238E27FC236}">
                <a16:creationId xmlns:a16="http://schemas.microsoft.com/office/drawing/2014/main" id="{C3CE6082-22A3-4B1F-EA05-B00E71BC687E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pic>
        <p:nvPicPr>
          <p:cNvPr id="18" name="Picture 2" descr="Dashboard Icon Vector Art, Icons, and Graphics for Free Download">
            <a:extLst>
              <a:ext uri="{FF2B5EF4-FFF2-40B4-BE49-F238E27FC236}">
                <a16:creationId xmlns:a16="http://schemas.microsoft.com/office/drawing/2014/main" id="{5620AE4E-DC85-2561-DB45-EA26EAF6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58" y="2360644"/>
            <a:ext cx="1667407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12CC88-5F45-5D4E-07DA-146375A6C6BB}"/>
              </a:ext>
            </a:extLst>
          </p:cNvPr>
          <p:cNvSpPr txBox="1"/>
          <p:nvPr/>
        </p:nvSpPr>
        <p:spPr>
          <a:xfrm>
            <a:off x="10139265" y="3606129"/>
            <a:ext cx="1440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EB4E3-2704-CB38-6497-DEA260804442}"/>
              </a:ext>
            </a:extLst>
          </p:cNvPr>
          <p:cNvSpPr txBox="1"/>
          <p:nvPr/>
        </p:nvSpPr>
        <p:spPr>
          <a:xfrm>
            <a:off x="10302113" y="967694"/>
            <a:ext cx="1440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C3419-6E16-9C16-037F-A65377C726C8}"/>
              </a:ext>
            </a:extLst>
          </p:cNvPr>
          <p:cNvSpPr txBox="1"/>
          <p:nvPr/>
        </p:nvSpPr>
        <p:spPr>
          <a:xfrm>
            <a:off x="4044849" y="965004"/>
            <a:ext cx="21320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Data Modellen (OLTP)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582EB5-7C24-AFE3-DFBB-83D301212111}"/>
              </a:ext>
            </a:extLst>
          </p:cNvPr>
          <p:cNvSpPr txBox="1"/>
          <p:nvPr/>
        </p:nvSpPr>
        <p:spPr>
          <a:xfrm>
            <a:off x="1520598" y="965004"/>
            <a:ext cx="189253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Databronnen (OLTP)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015EC-50EF-9119-4CB3-BA64C33CC762}"/>
              </a:ext>
            </a:extLst>
          </p:cNvPr>
          <p:cNvSpPr txBox="1"/>
          <p:nvPr/>
        </p:nvSpPr>
        <p:spPr>
          <a:xfrm>
            <a:off x="6645413" y="971607"/>
            <a:ext cx="24373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Warehouses (OLAP)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3B5FB7-9C0B-099A-1F9F-AC3F08E1A3E8}"/>
              </a:ext>
            </a:extLst>
          </p:cNvPr>
          <p:cNvSpPr/>
          <p:nvPr/>
        </p:nvSpPr>
        <p:spPr>
          <a:xfrm>
            <a:off x="3742862" y="635379"/>
            <a:ext cx="2729541" cy="4841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C7C350-69CC-5975-E3CE-235372593D92}"/>
              </a:ext>
            </a:extLst>
          </p:cNvPr>
          <p:cNvSpPr/>
          <p:nvPr/>
        </p:nvSpPr>
        <p:spPr>
          <a:xfrm>
            <a:off x="6461071" y="802748"/>
            <a:ext cx="2932137" cy="4841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13E2FE-D595-0722-986B-4D2A89F97428}"/>
              </a:ext>
            </a:extLst>
          </p:cNvPr>
          <p:cNvSpPr/>
          <p:nvPr/>
        </p:nvSpPr>
        <p:spPr>
          <a:xfrm>
            <a:off x="9226218" y="847338"/>
            <a:ext cx="2932137" cy="4841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7F6A1-3625-1F11-1E91-143DD165F954}"/>
              </a:ext>
            </a:extLst>
          </p:cNvPr>
          <p:cNvSpPr txBox="1"/>
          <p:nvPr/>
        </p:nvSpPr>
        <p:spPr>
          <a:xfrm>
            <a:off x="989046" y="5958136"/>
            <a:ext cx="1120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Vroeger moest</a:t>
            </a:r>
            <a:r>
              <a:rPr kumimoji="0" lang="nl-NL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 een keuze gemaakt worde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n: OLTP- óf OLAP-structuur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Tegenwoordig kunnen beide structuren effectief gecombineerd worden </a:t>
            </a:r>
            <a:r>
              <a:rPr lang="nl-NL">
                <a:solidFill>
                  <a:prstClr val="black"/>
                </a:solidFill>
                <a:latin typeface="Calibri" panose="020F0502020204030204"/>
              </a:rPr>
              <a:t>in één 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overkoepelende,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en vaak geautomatiseerde, “datapijplijn”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1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D7B08-5A64-19E1-3900-75E49BD9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805C5182-8A74-07FD-A427-24B3F6918FB8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Het Source Data Model (OLTP)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68CA968F-265E-1B8D-61C2-4C35C2ED743F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1FF52-CAA0-6751-2D15-0CBECEE5E958}"/>
              </a:ext>
            </a:extLst>
          </p:cNvPr>
          <p:cNvSpPr txBox="1"/>
          <p:nvPr/>
        </p:nvSpPr>
        <p:spPr>
          <a:xfrm>
            <a:off x="8802912" y="4917360"/>
            <a:ext cx="325573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Deze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datastructuur is nu nog in OLTP-vorm: sterk genormaliseerd.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Deze wordt hierna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geoptimaliseerd voor analyse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: de OLAP-vorm.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AFAEB-B0D3-E64A-02CB-27507B221CD3}"/>
              </a:ext>
            </a:extLst>
          </p:cNvPr>
          <p:cNvSpPr txBox="1"/>
          <p:nvPr/>
        </p:nvSpPr>
        <p:spPr>
          <a:xfrm>
            <a:off x="8708896" y="3201609"/>
            <a:ext cx="333193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dit voorbeeld is de inhoud van twee databases (</a:t>
            </a:r>
            <a:r>
              <a:rPr lang="nl-NL" dirty="0" err="1">
                <a:solidFill>
                  <a:prstClr val="black"/>
                </a:solidFill>
                <a:highlight>
                  <a:srgbClr val="00FFFF"/>
                </a:highlight>
                <a:latin typeface="Calibri" panose="020F0502020204030204"/>
              </a:rPr>
              <a:t>sales_order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 en </a:t>
            </a:r>
            <a:r>
              <a:rPr lang="nl-NL" dirty="0">
                <a:solidFill>
                  <a:prstClr val="black"/>
                </a:solidFill>
                <a:highlight>
                  <a:srgbClr val="FF00FF"/>
                </a:highlight>
                <a:latin typeface="Calibri" panose="020F0502020204030204"/>
              </a:rPr>
              <a:t>hrm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gecombineerd in één nieuwe database.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F4620-4E86-2F2A-0E50-1EB7AF0C5D5C}"/>
              </a:ext>
            </a:extLst>
          </p:cNvPr>
          <p:cNvSpPr txBox="1"/>
          <p:nvPr/>
        </p:nvSpPr>
        <p:spPr>
          <a:xfrm>
            <a:off x="8708897" y="931862"/>
            <a:ext cx="333193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 Source Data Model is een database waarin data uit meerdere databronnen met elkaar wordt gecombineerd volgens hun originele datastructuur.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25B1F-4DE6-AAD6-5238-24EE93C7E293}"/>
              </a:ext>
            </a:extLst>
          </p:cNvPr>
          <p:cNvSpPr/>
          <p:nvPr/>
        </p:nvSpPr>
        <p:spPr>
          <a:xfrm>
            <a:off x="7448550" y="6010275"/>
            <a:ext cx="1162050" cy="782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AC1695-75D0-6AC2-8011-A2A1C1E2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4" y="755080"/>
            <a:ext cx="7420156" cy="59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1AD28-F7C8-57AE-3FEE-9383991D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3FE46CF-570A-3D58-457A-5AFC7DA9D42C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Het Data Warehouse (OLAP)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55C63819-6DFA-F7ED-0ACD-E44907F9B999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CB534-20F5-F20F-C35B-441657AB9A27}"/>
              </a:ext>
            </a:extLst>
          </p:cNvPr>
          <p:cNvSpPr txBox="1"/>
          <p:nvPr/>
        </p:nvSpPr>
        <p:spPr>
          <a:xfrm>
            <a:off x="9150415" y="4594195"/>
            <a:ext cx="27224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 is het eindproduct van datapijplijnen: een datawarehouse op basis waarvan datadashboards gevuld kunnen worden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7EE6C-81F9-46AD-34AA-3A4265D35391}"/>
              </a:ext>
            </a:extLst>
          </p:cNvPr>
          <p:cNvSpPr txBox="1"/>
          <p:nvPr/>
        </p:nvSpPr>
        <p:spPr>
          <a:xfrm>
            <a:off x="9150415" y="1663640"/>
            <a:ext cx="272244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Inmiddels is de structuur geschikt gemaakt voor analyse d.m.v. </a:t>
            </a:r>
            <a:r>
              <a:rPr kumimoji="0" lang="nl-NL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dimensioneel modelleren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5A1BA-13BF-D759-F4B0-1E841682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10" y="868458"/>
            <a:ext cx="7996890" cy="57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2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C9536-36D2-797F-8659-17D415D16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7">
            <a:extLst>
              <a:ext uri="{FF2B5EF4-FFF2-40B4-BE49-F238E27FC236}">
                <a16:creationId xmlns:a16="http://schemas.microsoft.com/office/drawing/2014/main" id="{7039257A-291C-D106-6F31-C1220CBED6E5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pic>
        <p:nvPicPr>
          <p:cNvPr id="1028" name="Picture 4" descr="Wat is Power BI en hoe maak ik dashboards? - School of Data Science">
            <a:extLst>
              <a:ext uri="{FF2B5EF4-FFF2-40B4-BE49-F238E27FC236}">
                <a16:creationId xmlns:a16="http://schemas.microsoft.com/office/drawing/2014/main" id="{638EB747-DA86-C225-CE26-1F8E8205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2" y="2309854"/>
            <a:ext cx="7729343" cy="45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F32B14-CF2D-2CF7-3090-A2307E4F8F8C}"/>
              </a:ext>
            </a:extLst>
          </p:cNvPr>
          <p:cNvSpPr txBox="1"/>
          <p:nvPr/>
        </p:nvSpPr>
        <p:spPr>
          <a:xfrm>
            <a:off x="3255649" y="0"/>
            <a:ext cx="6493163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3000" b="1" dirty="0" err="1">
                <a:solidFill>
                  <a:srgbClr val="829C30"/>
                </a:solidFill>
                <a:latin typeface="Arial"/>
                <a:ea typeface="MS PGothic" charset="0"/>
              </a:rPr>
              <a:t>Voorbeeld</a:t>
            </a:r>
            <a:r>
              <a:rPr lang="en-US" sz="3000" b="1" dirty="0">
                <a:solidFill>
                  <a:srgbClr val="829C30"/>
                </a:solidFill>
                <a:latin typeface="Arial"/>
                <a:ea typeface="MS PGothic" charset="0"/>
              </a:rPr>
              <a:t> dashboard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2751-156E-FF67-E4DF-76E4A0FB7326}"/>
              </a:ext>
            </a:extLst>
          </p:cNvPr>
          <p:cNvSpPr txBox="1"/>
          <p:nvPr/>
        </p:nvSpPr>
        <p:spPr>
          <a:xfrm>
            <a:off x="9075292" y="906204"/>
            <a:ext cx="272244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 basis van dashboards worden de juiste statistische inzichten verkregen, waarmee de beste beslissingen kunnen worden genomen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4655F-894A-78F4-D76E-89A50F0D0B74}"/>
              </a:ext>
            </a:extLst>
          </p:cNvPr>
          <p:cNvSpPr txBox="1"/>
          <p:nvPr/>
        </p:nvSpPr>
        <p:spPr>
          <a:xfrm>
            <a:off x="9064689" y="5213132"/>
            <a:ext cx="299396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Lineages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Voorwaarts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waarvoor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gebruiken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deze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>
                <a:solidFill>
                  <a:prstClr val="black"/>
                </a:solidFill>
                <a:latin typeface="Calibri" panose="020F0502020204030204"/>
              </a:rPr>
              <a:t>Achterwaarts</a:t>
            </a: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aseline="0" dirty="0" err="1">
                <a:solidFill>
                  <a:prstClr val="black"/>
                </a:solidFill>
                <a:latin typeface="Calibri" panose="020F0502020204030204"/>
              </a:rPr>
              <a:t>waar</a:t>
            </a: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aseline="0" dirty="0" err="1">
                <a:solidFill>
                  <a:prstClr val="black"/>
                </a:solidFill>
                <a:latin typeface="Calibri" panose="020F0502020204030204"/>
              </a:rPr>
              <a:t>komt</a:t>
            </a: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aseline="0" dirty="0" err="1">
                <a:solidFill>
                  <a:prstClr val="black"/>
                </a:solidFill>
                <a:latin typeface="Calibri" panose="020F0502020204030204"/>
              </a:rPr>
              <a:t>deze</a:t>
            </a: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 data </a:t>
            </a:r>
            <a:r>
              <a:rPr lang="en-US" baseline="0" dirty="0" err="1">
                <a:solidFill>
                  <a:prstClr val="black"/>
                </a:solidFill>
                <a:latin typeface="Calibri" panose="020F0502020204030204"/>
              </a:rPr>
              <a:t>vandaan</a:t>
            </a: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kumimoji="0" lang="nl-N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3C0AC86-D807-863E-CF4E-4261076AF69D}"/>
              </a:ext>
            </a:extLst>
          </p:cNvPr>
          <p:cNvSpPr/>
          <p:nvPr/>
        </p:nvSpPr>
        <p:spPr>
          <a:xfrm>
            <a:off x="1387635" y="705326"/>
            <a:ext cx="759454" cy="919939"/>
          </a:xfrm>
          <a:prstGeom prst="ca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DWH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77A8E0-57F1-8E99-8242-7A2F232D57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767362" y="1625265"/>
            <a:ext cx="0" cy="68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41CB3B-E0F6-C35E-933D-A72361E0FF3C}"/>
              </a:ext>
            </a:extLst>
          </p:cNvPr>
          <p:cNvSpPr txBox="1"/>
          <p:nvPr/>
        </p:nvSpPr>
        <p:spPr>
          <a:xfrm>
            <a:off x="9064689" y="3393866"/>
            <a:ext cx="28701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Alléén het data warehouse heeft een directe verbinding met dashboards: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“single point of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truth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5E931AF5-BC25-4F15-44D7-D0C4681DDE63}"/>
              </a:ext>
            </a:extLst>
          </p:cNvPr>
          <p:cNvSpPr/>
          <p:nvPr/>
        </p:nvSpPr>
        <p:spPr>
          <a:xfrm>
            <a:off x="3255649" y="705325"/>
            <a:ext cx="874138" cy="919939"/>
          </a:xfrm>
          <a:prstGeom prst="can">
            <a:avLst>
              <a:gd name="adj" fmla="val 271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Verkoop DB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FE112-581B-0915-E588-463F304D50A2}"/>
              </a:ext>
            </a:extLst>
          </p:cNvPr>
          <p:cNvCxnSpPr>
            <a:cxnSpLocks/>
          </p:cNvCxnSpPr>
          <p:nvPr/>
        </p:nvCxnSpPr>
        <p:spPr>
          <a:xfrm>
            <a:off x="3690514" y="1579217"/>
            <a:ext cx="0" cy="68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89F6C9-6C99-59CA-C591-0DE8E2DA5F7D}"/>
              </a:ext>
            </a:extLst>
          </p:cNvPr>
          <p:cNvCxnSpPr>
            <a:cxnSpLocks/>
            <a:stCxn id="11" idx="2"/>
            <a:endCxn id="5" idx="4"/>
          </p:cNvCxnSpPr>
          <p:nvPr/>
        </p:nvCxnSpPr>
        <p:spPr>
          <a:xfrm flipH="1">
            <a:off x="2147089" y="1165295"/>
            <a:ext cx="11085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D879263-8B98-470E-4B7D-5BB457A318BB}"/>
              </a:ext>
            </a:extLst>
          </p:cNvPr>
          <p:cNvSpPr/>
          <p:nvPr/>
        </p:nvSpPr>
        <p:spPr>
          <a:xfrm>
            <a:off x="3349647" y="1677320"/>
            <a:ext cx="681734" cy="4063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1F570-2452-A446-F457-A5DB4EE74958}"/>
              </a:ext>
            </a:extLst>
          </p:cNvPr>
          <p:cNvSpPr txBox="1"/>
          <p:nvPr/>
        </p:nvSpPr>
        <p:spPr>
          <a:xfrm>
            <a:off x="2905285" y="35862"/>
            <a:ext cx="15704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Voorwaartse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A594A-9BC2-BAB7-2DCF-8257C8A2D73F}"/>
              </a:ext>
            </a:extLst>
          </p:cNvPr>
          <p:cNvSpPr txBox="1"/>
          <p:nvPr/>
        </p:nvSpPr>
        <p:spPr>
          <a:xfrm>
            <a:off x="7043200" y="1784135"/>
            <a:ext cx="15704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Achte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rwaartse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8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6" grpId="0" animBg="1"/>
      <p:bldP spid="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77975-1B69-D7A1-D3AE-A5AF8C9D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7">
            <a:extLst>
              <a:ext uri="{FF2B5EF4-FFF2-40B4-BE49-F238E27FC236}">
                <a16:creationId xmlns:a16="http://schemas.microsoft.com/office/drawing/2014/main" id="{AD9DBF81-54FD-A243-C859-F616F7BA0E9B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18E3A68-3277-64C4-D877-7340C0D81201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SDM’s</a:t>
            </a: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 en database-overschrijdende</a:t>
            </a:r>
            <a:r>
              <a:rPr kumimoji="0" lang="nl-NL" sz="3000" b="1" i="0" u="none" strike="noStrike" kern="1200" cap="none" spc="0" normalizeH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 associaties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06E33-F10E-C2A8-A3E0-DF17D2624852}"/>
              </a:ext>
            </a:extLst>
          </p:cNvPr>
          <p:cNvSpPr txBox="1"/>
          <p:nvPr/>
        </p:nvSpPr>
        <p:spPr>
          <a:xfrm>
            <a:off x="8296275" y="712954"/>
            <a:ext cx="38957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Losstaande databases kan je combineren tot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SDM’s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door te zoeken naar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naar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database-overschrijdende associaties: koppelingen tussen tabellen die...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u="sng" dirty="0">
                <a:solidFill>
                  <a:prstClr val="black"/>
                </a:solidFill>
                <a:latin typeface="Calibri" panose="020F0502020204030204"/>
              </a:rPr>
              <a:t>Wel</a:t>
            </a:r>
            <a:r>
              <a:rPr lang="nl-NL" dirty="0">
                <a:solidFill>
                  <a:prstClr val="black"/>
                </a:solidFill>
                <a:latin typeface="Calibri" panose="020F0502020204030204"/>
              </a:rPr>
              <a:t> eenzelfde entiteit beschrijven.</a:t>
            </a:r>
            <a:endParaRPr lang="nl-NL" u="sng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u="sng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kumimoji="0" lang="nl-NL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iet</a:t>
            </a:r>
            <a:r>
              <a:rPr kumimoji="0" lang="nl-NL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tot dezelfde database behoren.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FF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59932-A01F-4BC3-DB4E-0C1DC416059D}"/>
              </a:ext>
            </a:extLst>
          </p:cNvPr>
          <p:cNvSpPr txBox="1"/>
          <p:nvPr/>
        </p:nvSpPr>
        <p:spPr>
          <a:xfrm>
            <a:off x="8439150" y="3352800"/>
            <a:ext cx="360168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dit geval zien we dat er 1 entiteit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die in beide databases voorkomt: “EMPLOYEE”. Tussen hen komt er dus een nieuwe associatie.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346E2-EFF0-BF04-DB6A-8E9E4132D95E}"/>
              </a:ext>
            </a:extLst>
          </p:cNvPr>
          <p:cNvSpPr txBox="1"/>
          <p:nvPr/>
        </p:nvSpPr>
        <p:spPr>
          <a:xfrm>
            <a:off x="8439150" y="5129383"/>
            <a:ext cx="37528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 zijn bijna altijd 1-op-1-associaties, “meer” komt hierbij bijna nooit voor.</a:t>
            </a:r>
            <a:endParaRPr kumimoji="0" lang="nl-NL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Wanneer is de </a:t>
            </a:r>
            <a:r>
              <a:rPr kumimoji="0" lang="nl-NL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multipliciteit</a:t>
            </a:r>
            <a:r>
              <a:rPr kumimoji="0" lang="nl-NL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en wanneer 0..1?</a:t>
            </a:r>
            <a:endParaRPr kumimoji="0" lang="nl-NL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1F64B-FA72-3B70-0D6D-0E962E13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4" y="755080"/>
            <a:ext cx="7105831" cy="59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CD16-DCE4-5057-11B9-43E7E712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19480-AEAE-E1FD-EED6-FB63A70C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74" y="898747"/>
            <a:ext cx="6940868" cy="2530253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C4309053-37FE-0CBD-781F-FC3A95AEB0FE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0D6E8DD-08FC-9BC1-BA35-04C9DD71AD22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1-1-database-overschrijdende</a:t>
            </a:r>
            <a:r>
              <a:rPr kumimoji="0" lang="nl-NL" sz="3000" b="1" i="0" u="none" strike="noStrike" kern="1200" cap="none" spc="0" normalizeH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 associaties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2AFC0C-0CE6-16DD-5FD7-5F6F6C56B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63973"/>
              </p:ext>
            </p:extLst>
          </p:nvPr>
        </p:nvGraphicFramePr>
        <p:xfrm>
          <a:off x="1103452" y="3429000"/>
          <a:ext cx="4189662" cy="182604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Gerard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van Boven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569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897E436-7A44-4A91-625C-F5497080664E}"/>
              </a:ext>
            </a:extLst>
          </p:cNvPr>
          <p:cNvSpPr/>
          <p:nvPr/>
        </p:nvSpPr>
        <p:spPr>
          <a:xfrm>
            <a:off x="7434943" y="1902848"/>
            <a:ext cx="337809" cy="47023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2E34B6-3CFF-0892-7FE5-7BE486A9795F}"/>
              </a:ext>
            </a:extLst>
          </p:cNvPr>
          <p:cNvSpPr/>
          <p:nvPr/>
        </p:nvSpPr>
        <p:spPr>
          <a:xfrm>
            <a:off x="4166755" y="1771194"/>
            <a:ext cx="426027" cy="3693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DCEA1-80B3-2804-040E-72AF8645A751}"/>
              </a:ext>
            </a:extLst>
          </p:cNvPr>
          <p:cNvSpPr txBox="1"/>
          <p:nvPr/>
        </p:nvSpPr>
        <p:spPr>
          <a:xfrm>
            <a:off x="1216666" y="5359088"/>
            <a:ext cx="109753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Constateringen: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Elke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employee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 gerelateerd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worden aan een 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baseline="0" dirty="0">
                <a:latin typeface="Calibri" panose="020F0502020204030204"/>
              </a:rPr>
              <a:t>Elke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solidFill>
                  <a:srgbClr val="FF00FF"/>
                </a:solidFill>
                <a:latin typeface="Calibri" panose="020F0502020204030204"/>
              </a:rPr>
              <a:t>employee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latin typeface="Calibri" panose="020F0502020204030204"/>
              </a:rPr>
              <a:t>kan gerelateerd worden aan een</a:t>
            </a:r>
            <a:r>
              <a:rPr lang="nl-NL" dirty="0">
                <a:latin typeface="Calibri" panose="020F0502020204030204"/>
              </a:rPr>
              <a:t> </a:t>
            </a:r>
            <a:r>
              <a:rPr lang="nl-NL" dirty="0">
                <a:solidFill>
                  <a:srgbClr val="0070C0"/>
                </a:solidFill>
                <a:latin typeface="Calibri" panose="020F0502020204030204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Eindconclusie: de inhoud van beide tabellen is exact hetzelfde! De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multipliciteit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wordt aan beide kanten 1!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D52DB-FDCD-E7FC-C29A-5620D71A14A4}"/>
              </a:ext>
            </a:extLst>
          </p:cNvPr>
          <p:cNvSpPr txBox="1"/>
          <p:nvPr/>
        </p:nvSpPr>
        <p:spPr>
          <a:xfrm>
            <a:off x="2077690" y="529415"/>
            <a:ext cx="26501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Sales_Order</a:t>
            </a:r>
            <a:endParaRPr kumimoji="0" lang="nl-N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E9470-AD98-1B40-29C9-A1CF62A80F9C}"/>
              </a:ext>
            </a:extLst>
          </p:cNvPr>
          <p:cNvSpPr txBox="1"/>
          <p:nvPr/>
        </p:nvSpPr>
        <p:spPr>
          <a:xfrm>
            <a:off x="7942043" y="585419"/>
            <a:ext cx="19708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HRM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880B8A-D9FA-E322-70FB-EBDC52767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773350"/>
              </p:ext>
            </p:extLst>
          </p:nvPr>
        </p:nvGraphicFramePr>
        <p:xfrm>
          <a:off x="7228215" y="3429000"/>
          <a:ext cx="4189662" cy="182604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Gerard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van Boven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5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78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BECE7-F464-A93C-36EC-18414CF5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5895F-CD33-ED47-AFA3-9D066924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91" y="954751"/>
            <a:ext cx="7478782" cy="2474249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7DBEC5E7-794E-5F5F-7B64-359238DB97B9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F387581-8E78-F6E1-2EE5-75720B9F1639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defRPr/>
            </a:pPr>
            <a:r>
              <a:rPr lang="nl-NL" sz="3000" b="1" dirty="0">
                <a:solidFill>
                  <a:srgbClr val="829C30"/>
                </a:solidFill>
                <a:latin typeface="Arial"/>
                <a:ea typeface="MS PGothic" charset="0"/>
              </a:rPr>
              <a:t>1-0..1-database-overschrijdende associaties</a:t>
            </a:r>
            <a:endParaRPr lang="en-US" sz="3000" b="1" dirty="0">
              <a:solidFill>
                <a:srgbClr val="829C30"/>
              </a:solidFill>
              <a:latin typeface="Arial"/>
              <a:ea typeface="MS PGothic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F4267C-6188-BC7B-2ED7-67B72659B59E}"/>
              </a:ext>
            </a:extLst>
          </p:cNvPr>
          <p:cNvGraphicFramePr>
            <a:graphicFrameLocks noGrp="1"/>
          </p:cNvGraphicFramePr>
          <p:nvPr/>
        </p:nvGraphicFramePr>
        <p:xfrm>
          <a:off x="1072279" y="3404359"/>
          <a:ext cx="4189662" cy="182604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Gerard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van Boven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569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20EEE11-3598-232B-D4A1-DD58A5BB52D7}"/>
              </a:ext>
            </a:extLst>
          </p:cNvPr>
          <p:cNvSpPr/>
          <p:nvPr/>
        </p:nvSpPr>
        <p:spPr>
          <a:xfrm>
            <a:off x="7434943" y="1902848"/>
            <a:ext cx="507100" cy="47023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A3E22-6439-5083-CE71-253BEAFA0973}"/>
              </a:ext>
            </a:extLst>
          </p:cNvPr>
          <p:cNvSpPr/>
          <p:nvPr/>
        </p:nvSpPr>
        <p:spPr>
          <a:xfrm>
            <a:off x="3938155" y="1768635"/>
            <a:ext cx="426027" cy="3693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8C9C-F956-1E45-A7DD-685DF5086A6F}"/>
              </a:ext>
            </a:extLst>
          </p:cNvPr>
          <p:cNvSpPr txBox="1"/>
          <p:nvPr/>
        </p:nvSpPr>
        <p:spPr>
          <a:xfrm>
            <a:off x="1216666" y="5359088"/>
            <a:ext cx="109753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Constateringen: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Elke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employee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 </a:t>
            </a:r>
            <a:r>
              <a:rPr kumimoji="0" lang="nl-NL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 altijd</a:t>
            </a:r>
            <a:r>
              <a:rPr kumimoji="0" lang="nl-NL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gerelateerd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worden aan een 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baseline="0" dirty="0">
                <a:latin typeface="Calibri" panose="020F0502020204030204"/>
              </a:rPr>
              <a:t>Elke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solidFill>
                  <a:srgbClr val="FF00FF"/>
                </a:solidFill>
                <a:latin typeface="Calibri" panose="020F0502020204030204"/>
              </a:rPr>
              <a:t>employee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latin typeface="Calibri" panose="020F0502020204030204"/>
              </a:rPr>
              <a:t>kan </a:t>
            </a:r>
            <a:r>
              <a:rPr lang="nl-NL" u="sng" baseline="0" dirty="0">
                <a:latin typeface="Calibri" panose="020F0502020204030204"/>
              </a:rPr>
              <a:t>wel altijd</a:t>
            </a:r>
            <a:r>
              <a:rPr lang="nl-NL" baseline="0" dirty="0">
                <a:latin typeface="Calibri" panose="020F0502020204030204"/>
              </a:rPr>
              <a:t> gerelateerd worden aan een</a:t>
            </a:r>
            <a:r>
              <a:rPr lang="nl-NL" dirty="0">
                <a:latin typeface="Calibri" panose="020F0502020204030204"/>
              </a:rPr>
              <a:t> </a:t>
            </a:r>
            <a:r>
              <a:rPr lang="nl-NL" dirty="0">
                <a:solidFill>
                  <a:srgbClr val="0070C0"/>
                </a:solidFill>
                <a:latin typeface="Calibri" panose="020F0502020204030204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Eindconclusie: aan de roze kant moet 0..1 komen te staan, aan de andere kant 1!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FED28-ABD8-79A0-0EE5-4BAEE3808B3A}"/>
              </a:ext>
            </a:extLst>
          </p:cNvPr>
          <p:cNvSpPr txBox="1"/>
          <p:nvPr/>
        </p:nvSpPr>
        <p:spPr>
          <a:xfrm>
            <a:off x="2077690" y="529415"/>
            <a:ext cx="26501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Sales_Order</a:t>
            </a:r>
            <a:endParaRPr kumimoji="0" lang="nl-N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CC9C1-8E0D-C4CF-C36B-D85B4C5269EF}"/>
              </a:ext>
            </a:extLst>
          </p:cNvPr>
          <p:cNvSpPr txBox="1"/>
          <p:nvPr/>
        </p:nvSpPr>
        <p:spPr>
          <a:xfrm>
            <a:off x="7942043" y="585419"/>
            <a:ext cx="19708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HRM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F090F7-3476-307A-498B-C186EEDED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15159"/>
              </p:ext>
            </p:extLst>
          </p:nvPr>
        </p:nvGraphicFramePr>
        <p:xfrm>
          <a:off x="7228215" y="3429000"/>
          <a:ext cx="4189662" cy="136953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9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9F16C-080C-770B-63B8-3F9465B7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3AFC8-5B40-0CBC-DE8A-C6E5CED9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76" y="994835"/>
            <a:ext cx="7407415" cy="2409524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1BD6BD3A-E530-9A5A-7857-514B000D504C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04FE7DA-CA9C-57B7-8808-AD9288F93FBB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defRPr/>
            </a:pPr>
            <a:r>
              <a:rPr lang="nl-NL" sz="3000" b="1" dirty="0">
                <a:solidFill>
                  <a:srgbClr val="829C30"/>
                </a:solidFill>
                <a:latin typeface="Arial"/>
                <a:ea typeface="MS PGothic" charset="0"/>
              </a:rPr>
              <a:t>0..1-0..1-database-overschrijdende associaties</a:t>
            </a:r>
            <a:endParaRPr lang="en-US" sz="3000" b="1" dirty="0">
              <a:solidFill>
                <a:srgbClr val="829C30"/>
              </a:solidFill>
              <a:latin typeface="Arial"/>
              <a:ea typeface="MS PGothic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FAD1A7B-3EF2-234C-86A3-4C4DF6C001C1}"/>
              </a:ext>
            </a:extLst>
          </p:cNvPr>
          <p:cNvGraphicFramePr>
            <a:graphicFrameLocks noGrp="1"/>
          </p:cNvGraphicFramePr>
          <p:nvPr/>
        </p:nvGraphicFramePr>
        <p:xfrm>
          <a:off x="1072279" y="3404359"/>
          <a:ext cx="4189662" cy="182604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Gerard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van Boven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569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BC32012-4DE8-96A3-4CEB-05E584A8F7D1}"/>
              </a:ext>
            </a:extLst>
          </p:cNvPr>
          <p:cNvSpPr/>
          <p:nvPr/>
        </p:nvSpPr>
        <p:spPr>
          <a:xfrm>
            <a:off x="7362206" y="1956756"/>
            <a:ext cx="507100" cy="47023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AFDA9E-0E5C-6A48-D418-117AB46F5ED7}"/>
              </a:ext>
            </a:extLst>
          </p:cNvPr>
          <p:cNvSpPr/>
          <p:nvPr/>
        </p:nvSpPr>
        <p:spPr>
          <a:xfrm>
            <a:off x="3896591" y="1782221"/>
            <a:ext cx="509154" cy="3693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5BDA7-6AF3-C4B9-E1B9-956A34D07601}"/>
              </a:ext>
            </a:extLst>
          </p:cNvPr>
          <p:cNvSpPr txBox="1"/>
          <p:nvPr/>
        </p:nvSpPr>
        <p:spPr>
          <a:xfrm>
            <a:off x="1216666" y="5359088"/>
            <a:ext cx="109753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Constateringen: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Elke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employee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 </a:t>
            </a:r>
            <a:r>
              <a:rPr kumimoji="0" lang="nl-NL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 altijd</a:t>
            </a:r>
            <a:r>
              <a:rPr kumimoji="0" lang="nl-NL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gerelateerd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worden aan een </a:t>
            </a:r>
            <a:r>
              <a:rPr kumimoji="0" lang="nl-NL" b="0" i="0" u="none" strike="noStrike" kern="120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baseline="0" dirty="0">
                <a:latin typeface="Calibri" panose="020F0502020204030204"/>
              </a:rPr>
              <a:t>Elke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solidFill>
                  <a:srgbClr val="FF00FF"/>
                </a:solidFill>
                <a:latin typeface="Calibri" panose="020F0502020204030204"/>
              </a:rPr>
              <a:t>employee</a:t>
            </a:r>
            <a:r>
              <a:rPr lang="nl-NL" baseline="0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nl-NL" baseline="0" dirty="0">
                <a:latin typeface="Calibri" panose="020F0502020204030204"/>
              </a:rPr>
              <a:t>kan </a:t>
            </a:r>
            <a:r>
              <a:rPr lang="nl-NL" u="sng" baseline="0" dirty="0">
                <a:latin typeface="Calibri" panose="020F0502020204030204"/>
              </a:rPr>
              <a:t>niet altijd</a:t>
            </a:r>
            <a:r>
              <a:rPr lang="nl-NL" baseline="0" dirty="0">
                <a:latin typeface="Calibri" panose="020F0502020204030204"/>
              </a:rPr>
              <a:t> gerelateerd worden aan een</a:t>
            </a:r>
            <a:r>
              <a:rPr lang="nl-NL" dirty="0">
                <a:latin typeface="Calibri" panose="020F0502020204030204"/>
              </a:rPr>
              <a:t> </a:t>
            </a:r>
            <a:r>
              <a:rPr lang="nl-NL" dirty="0">
                <a:solidFill>
                  <a:srgbClr val="0070C0"/>
                </a:solidFill>
                <a:latin typeface="Calibri" panose="020F0502020204030204"/>
              </a:rPr>
              <a:t>employee.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Eindconclusie: aan beide kanten moet 0..1 komen te staan!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0333E7-C372-52C5-ABD5-F66032846F55}"/>
              </a:ext>
            </a:extLst>
          </p:cNvPr>
          <p:cNvSpPr txBox="1"/>
          <p:nvPr/>
        </p:nvSpPr>
        <p:spPr>
          <a:xfrm>
            <a:off x="2077690" y="529415"/>
            <a:ext cx="26501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</a:t>
            </a:r>
            <a:r>
              <a:rPr kumimoji="0" lang="nl-NL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Sales_Order</a:t>
            </a:r>
            <a:endParaRPr kumimoji="0" lang="nl-N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03721-67E6-7CFF-BFBF-C1D2F7BEE6A6}"/>
              </a:ext>
            </a:extLst>
          </p:cNvPr>
          <p:cNvSpPr txBox="1"/>
          <p:nvPr/>
        </p:nvSpPr>
        <p:spPr>
          <a:xfrm>
            <a:off x="7942043" y="585419"/>
            <a:ext cx="19708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HRM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7AB238-340F-C459-F1CD-F83AE7A1C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52140"/>
              </p:ext>
            </p:extLst>
          </p:nvPr>
        </p:nvGraphicFramePr>
        <p:xfrm>
          <a:off x="7228215" y="3429000"/>
          <a:ext cx="4189662" cy="1826040"/>
        </p:xfrm>
        <a:graphic>
          <a:graphicData uri="http://schemas.openxmlformats.org/drawingml/2006/table">
            <a:tbl>
              <a:tblPr firstRow="1" bandRow="1">
                <a:solidFill>
                  <a:srgbClr val="FF00FF"/>
                </a:solidFill>
                <a:tableStyleId>{5C22544A-7EE6-4342-B048-85BDC9FD1C3A}</a:tableStyleId>
              </a:tblPr>
              <a:tblGrid>
                <a:gridCol w="1396554">
                  <a:extLst>
                    <a:ext uri="{9D8B030D-6E8A-4147-A177-3AD203B41FA5}">
                      <a16:colId xmlns:a16="http://schemas.microsoft.com/office/drawing/2014/main" val="1654290804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2782734282"/>
                    </a:ext>
                  </a:extLst>
                </a:gridCol>
                <a:gridCol w="1396554">
                  <a:extLst>
                    <a:ext uri="{9D8B030D-6E8A-4147-A177-3AD203B41FA5}">
                      <a16:colId xmlns:a16="http://schemas.microsoft.com/office/drawing/2014/main" val="924645998"/>
                    </a:ext>
                  </a:extLst>
                </a:gridCol>
              </a:tblGrid>
              <a:tr h="45651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Emp_id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Emp_fname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Emp_lname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74544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Henk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de Vries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9808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Marleen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Langelaan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79932"/>
                  </a:ext>
                </a:extLst>
              </a:tr>
              <a:tr h="45651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Frida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</a:rPr>
                        <a:t>de Haan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00FF"/>
                        </a:highlight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495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6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8836E-6531-B080-70A6-CD4B298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364" y="6381345"/>
            <a:ext cx="2743200" cy="365125"/>
          </a:xfrm>
        </p:spPr>
        <p:txBody>
          <a:bodyPr/>
          <a:lstStyle/>
          <a:p>
            <a:fld id="{587C737D-49A5-4740-8401-0C4DFF2B9D4A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CD2F944-88DB-C3A7-45F7-E30B87964246}"/>
              </a:ext>
            </a:extLst>
          </p:cNvPr>
          <p:cNvSpPr txBox="1"/>
          <p:nvPr/>
        </p:nvSpPr>
        <p:spPr>
          <a:xfrm>
            <a:off x="3255649" y="0"/>
            <a:ext cx="6493163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</a:pPr>
            <a:r>
              <a:rPr lang="en-US" sz="3000" b="1" dirty="0">
                <a:solidFill>
                  <a:srgbClr val="829C30"/>
                </a:solidFill>
                <a:latin typeface="Arial"/>
                <a:ea typeface="MS PGothic" charset="0"/>
              </a:rPr>
              <a:t>Na </a:t>
            </a:r>
            <a:r>
              <a:rPr lang="en-US" sz="3000" b="1" dirty="0" err="1">
                <a:solidFill>
                  <a:srgbClr val="829C30"/>
                </a:solidFill>
                <a:latin typeface="Arial"/>
                <a:ea typeface="MS PGothic" charset="0"/>
              </a:rPr>
              <a:t>vandaag</a:t>
            </a:r>
            <a:r>
              <a:rPr lang="en-US" sz="3000" b="1" dirty="0">
                <a:solidFill>
                  <a:srgbClr val="829C30"/>
                </a:solidFill>
                <a:latin typeface="Arial"/>
                <a:ea typeface="MS PGothic" charset="0"/>
              </a:rPr>
              <a:t>…</a:t>
            </a: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44D485DA-CE64-C41D-89EA-EE617D435320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bg1"/>
                </a:solidFill>
                <a:latin typeface="+mn-lt"/>
              </a:rPr>
              <a:t>Jelle van Barneveld</a:t>
            </a:r>
          </a:p>
        </p:txBody>
      </p:sp>
      <p:pic>
        <p:nvPicPr>
          <p:cNvPr id="1026" name="Picture 2" descr="Venn Diagram | DHH Resources for Teachers | UMN">
            <a:extLst>
              <a:ext uri="{FF2B5EF4-FFF2-40B4-BE49-F238E27FC236}">
                <a16:creationId xmlns:a16="http://schemas.microsoft.com/office/drawing/2014/main" id="{7ED165F3-95C7-4DFE-96C3-50E651F0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63" y="1025768"/>
            <a:ext cx="11101137" cy="58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4ADBB-0D50-3D68-0656-0EE9B796CF81}"/>
              </a:ext>
            </a:extLst>
          </p:cNvPr>
          <p:cNvSpPr txBox="1"/>
          <p:nvPr/>
        </p:nvSpPr>
        <p:spPr>
          <a:xfrm>
            <a:off x="2506755" y="1601488"/>
            <a:ext cx="361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Datawarehouses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waarvoor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ze</a:t>
            </a:r>
          </a:p>
          <a:p>
            <a:pPr algn="ctr"/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worden</a:t>
            </a:r>
            <a:endParaRPr lang="en-US" b="1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90D3E-EF89-C010-3F4B-F601B3E08A37}"/>
              </a:ext>
            </a:extLst>
          </p:cNvPr>
          <p:cNvSpPr txBox="1"/>
          <p:nvPr/>
        </p:nvSpPr>
        <p:spPr>
          <a:xfrm>
            <a:off x="3576418" y="683609"/>
            <a:ext cx="174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Weet/ken je…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EF7E7-CD2F-7741-9C29-123FB8D93DDC}"/>
              </a:ext>
            </a:extLst>
          </p:cNvPr>
          <p:cNvSpPr txBox="1"/>
          <p:nvPr/>
        </p:nvSpPr>
        <p:spPr>
          <a:xfrm>
            <a:off x="7306936" y="683609"/>
            <a:ext cx="264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 je…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0320AE-CE57-9D64-F411-B113070D2BCC}"/>
              </a:ext>
            </a:extLst>
          </p:cNvPr>
          <p:cNvSpPr txBox="1"/>
          <p:nvPr/>
        </p:nvSpPr>
        <p:spPr>
          <a:xfrm>
            <a:off x="5873750" y="2438044"/>
            <a:ext cx="136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 + WC</a:t>
            </a:r>
          </a:p>
        </p:txBody>
      </p:sp>
      <p:pic>
        <p:nvPicPr>
          <p:cNvPr id="1030" name="Picture 6" descr="Smile Emoji Happy - Free vector graphic on Pixabay">
            <a:extLst>
              <a:ext uri="{FF2B5EF4-FFF2-40B4-BE49-F238E27FC236}">
                <a16:creationId xmlns:a16="http://schemas.microsoft.com/office/drawing/2014/main" id="{A359608D-0FAD-B299-A99E-0045AC94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75" y="3213902"/>
            <a:ext cx="1523028" cy="15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38445A-45D3-7C98-56F6-3E54DD78BFFD}"/>
              </a:ext>
            </a:extLst>
          </p:cNvPr>
          <p:cNvSpPr txBox="1"/>
          <p:nvPr/>
        </p:nvSpPr>
        <p:spPr>
          <a:xfrm>
            <a:off x="7306936" y="1641109"/>
            <a:ext cx="322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 Source Data Model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ontwerpen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verschillende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operationele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databronnen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C1EAF-3298-0A0F-EF91-19916181046E}"/>
              </a:ext>
            </a:extLst>
          </p:cNvPr>
          <p:cNvSpPr txBox="1"/>
          <p:nvPr/>
        </p:nvSpPr>
        <p:spPr>
          <a:xfrm>
            <a:off x="7884666" y="3563148"/>
            <a:ext cx="341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Feiten &amp;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herkennen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reeds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gemaakte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621E4-74F4-FAC7-0E0A-2A8DDEB96310}"/>
              </a:ext>
            </a:extLst>
          </p:cNvPr>
          <p:cNvSpPr txBox="1"/>
          <p:nvPr/>
        </p:nvSpPr>
        <p:spPr>
          <a:xfrm>
            <a:off x="7818025" y="5101819"/>
            <a:ext cx="3283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trekken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analysemogelijkheden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337F9-9BCE-8B64-7681-6110E67E0BEC}"/>
              </a:ext>
            </a:extLst>
          </p:cNvPr>
          <p:cNvSpPr txBox="1"/>
          <p:nvPr/>
        </p:nvSpPr>
        <p:spPr>
          <a:xfrm>
            <a:off x="1633493" y="4282375"/>
            <a:ext cx="361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 welke stappen de “datapijplijn” bestaat tussen operationele databases enerzijds en datawarehouses anderzijds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0C5E5-2D4B-6CE4-46EA-C9FA037DE6C9}"/>
              </a:ext>
            </a:extLst>
          </p:cNvPr>
          <p:cNvSpPr txBox="1"/>
          <p:nvPr/>
        </p:nvSpPr>
        <p:spPr>
          <a:xfrm>
            <a:off x="1446298" y="3003358"/>
            <a:ext cx="361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Welke 2 soorten databases er zijn en wanneer je welke soort het beste kan inzetten.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6ADC-D778-FFCA-506D-BE16CB5F134B}"/>
              </a:ext>
            </a:extLst>
          </p:cNvPr>
          <p:cNvSpPr txBox="1"/>
          <p:nvPr/>
        </p:nvSpPr>
        <p:spPr>
          <a:xfrm>
            <a:off x="2674549" y="5806303"/>
            <a:ext cx="328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database</a:t>
            </a:r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-overschrijdende associaties zijn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4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BE63-BF29-6A3B-00B4-06E30BC3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593E1-EA5B-F425-3593-D2516D6E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42" y="470697"/>
            <a:ext cx="7420156" cy="5916606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FC9D2F98-9A62-D24A-3D4E-A55E777A72A6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1A37AB0-5761-81D5-A3A0-D2FE0848BACA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Dimensies, feiten en meetwaarden onderscheiden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97A0B01-0118-52EB-55EA-454A373D2B10}"/>
              </a:ext>
            </a:extLst>
          </p:cNvPr>
          <p:cNvSpPr txBox="1"/>
          <p:nvPr/>
        </p:nvSpPr>
        <p:spPr>
          <a:xfrm>
            <a:off x="1028755" y="1121229"/>
            <a:ext cx="2211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dimensie is…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mens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ding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CB25CC6-754E-7426-6153-9796A53B7562}"/>
              </a:ext>
            </a:extLst>
          </p:cNvPr>
          <p:cNvSpPr txBox="1"/>
          <p:nvPr/>
        </p:nvSpPr>
        <p:spPr>
          <a:xfrm>
            <a:off x="1028757" y="3335021"/>
            <a:ext cx="221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feit is…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proces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activiteit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gebeurtenis</a:t>
            </a:r>
          </a:p>
        </p:txBody>
      </p:sp>
      <p:sp>
        <p:nvSpPr>
          <p:cNvPr id="3" name="Rechthoek 14">
            <a:extLst>
              <a:ext uri="{FF2B5EF4-FFF2-40B4-BE49-F238E27FC236}">
                <a16:creationId xmlns:a16="http://schemas.microsoft.com/office/drawing/2014/main" id="{AD7DAA81-E0D1-A355-EEB5-70589F808F73}"/>
              </a:ext>
            </a:extLst>
          </p:cNvPr>
          <p:cNvSpPr/>
          <p:nvPr/>
        </p:nvSpPr>
        <p:spPr>
          <a:xfrm>
            <a:off x="1028755" y="984803"/>
            <a:ext cx="2118049" cy="1059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hthoek 15">
            <a:extLst>
              <a:ext uri="{FF2B5EF4-FFF2-40B4-BE49-F238E27FC236}">
                <a16:creationId xmlns:a16="http://schemas.microsoft.com/office/drawing/2014/main" id="{F405A4DC-A802-2E99-D5AB-A090774B5887}"/>
              </a:ext>
            </a:extLst>
          </p:cNvPr>
          <p:cNvSpPr/>
          <p:nvPr/>
        </p:nvSpPr>
        <p:spPr>
          <a:xfrm>
            <a:off x="1028755" y="3184071"/>
            <a:ext cx="2118049" cy="150222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hthoek 15">
            <a:extLst>
              <a:ext uri="{FF2B5EF4-FFF2-40B4-BE49-F238E27FC236}">
                <a16:creationId xmlns:a16="http://schemas.microsoft.com/office/drawing/2014/main" id="{BF871817-5EE5-2D1B-D78C-1F6443A7BB23}"/>
              </a:ext>
            </a:extLst>
          </p:cNvPr>
          <p:cNvSpPr/>
          <p:nvPr/>
        </p:nvSpPr>
        <p:spPr>
          <a:xfrm>
            <a:off x="1099117" y="5526475"/>
            <a:ext cx="286055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7D76D44-4F03-72E1-81A9-C80DED5A3A6B}"/>
              </a:ext>
            </a:extLst>
          </p:cNvPr>
          <p:cNvSpPr txBox="1"/>
          <p:nvPr/>
        </p:nvSpPr>
        <p:spPr>
          <a:xfrm>
            <a:off x="1144411" y="5526475"/>
            <a:ext cx="286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meetwaarde is een numeriek attribuut binnen een feit of dimensie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C49E81-993B-17DD-1406-22CC9E1CF638}"/>
              </a:ext>
            </a:extLst>
          </p:cNvPr>
          <p:cNvSpPr txBox="1"/>
          <p:nvPr/>
        </p:nvSpPr>
        <p:spPr>
          <a:xfrm>
            <a:off x="4348448" y="5420921"/>
            <a:ext cx="4692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Vaak, maar </a:t>
            </a:r>
            <a:r>
              <a:rPr kumimoji="0" lang="nl-NL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niet altijd</a:t>
            </a: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taan dimensies aan de 1-kant en feiten aan de *-kant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Hebben feiten een </a:t>
            </a:r>
            <a:r>
              <a:rPr lang="nl-N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tijdsgerelateerd</a:t>
            </a: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attribuut (datums, </a:t>
            </a:r>
            <a:r>
              <a:rPr lang="nl-N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timestamps</a:t>
            </a:r>
            <a:r>
              <a:rPr lang="nl-N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enzovoort)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hthoek 14">
            <a:extLst>
              <a:ext uri="{FF2B5EF4-FFF2-40B4-BE49-F238E27FC236}">
                <a16:creationId xmlns:a16="http://schemas.microsoft.com/office/drawing/2014/main" id="{53E81B70-B8B8-4B0D-D5A9-4562F159674D}"/>
              </a:ext>
            </a:extLst>
          </p:cNvPr>
          <p:cNvSpPr/>
          <p:nvPr/>
        </p:nvSpPr>
        <p:spPr>
          <a:xfrm>
            <a:off x="3708656" y="545717"/>
            <a:ext cx="910969" cy="1629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4">
            <a:extLst>
              <a:ext uri="{FF2B5EF4-FFF2-40B4-BE49-F238E27FC236}">
                <a16:creationId xmlns:a16="http://schemas.microsoft.com/office/drawing/2014/main" id="{B28DF81F-FC05-C352-15A1-1CBE2157936D}"/>
              </a:ext>
            </a:extLst>
          </p:cNvPr>
          <p:cNvSpPr/>
          <p:nvPr/>
        </p:nvSpPr>
        <p:spPr>
          <a:xfrm>
            <a:off x="5385486" y="497928"/>
            <a:ext cx="910969" cy="1765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hthoek 14">
            <a:extLst>
              <a:ext uri="{FF2B5EF4-FFF2-40B4-BE49-F238E27FC236}">
                <a16:creationId xmlns:a16="http://schemas.microsoft.com/office/drawing/2014/main" id="{B3B5A34F-3B39-AB2C-F61A-A6A357B3EFB6}"/>
              </a:ext>
            </a:extLst>
          </p:cNvPr>
          <p:cNvSpPr/>
          <p:nvPr/>
        </p:nvSpPr>
        <p:spPr>
          <a:xfrm>
            <a:off x="8260179" y="3340935"/>
            <a:ext cx="880436" cy="200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hthoek 14">
            <a:extLst>
              <a:ext uri="{FF2B5EF4-FFF2-40B4-BE49-F238E27FC236}">
                <a16:creationId xmlns:a16="http://schemas.microsoft.com/office/drawing/2014/main" id="{E3904369-B4B9-9F3F-E387-4E7833D53978}"/>
              </a:ext>
            </a:extLst>
          </p:cNvPr>
          <p:cNvSpPr/>
          <p:nvPr/>
        </p:nvSpPr>
        <p:spPr>
          <a:xfrm>
            <a:off x="7773985" y="535933"/>
            <a:ext cx="910970" cy="1137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hthoek 14">
            <a:extLst>
              <a:ext uri="{FF2B5EF4-FFF2-40B4-BE49-F238E27FC236}">
                <a16:creationId xmlns:a16="http://schemas.microsoft.com/office/drawing/2014/main" id="{4701606D-1D70-806E-655D-969CB8A90A74}"/>
              </a:ext>
            </a:extLst>
          </p:cNvPr>
          <p:cNvSpPr/>
          <p:nvPr/>
        </p:nvSpPr>
        <p:spPr>
          <a:xfrm>
            <a:off x="9965272" y="3342534"/>
            <a:ext cx="880436" cy="2007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hoek 14">
            <a:extLst>
              <a:ext uri="{FF2B5EF4-FFF2-40B4-BE49-F238E27FC236}">
                <a16:creationId xmlns:a16="http://schemas.microsoft.com/office/drawing/2014/main" id="{31FA7D56-A681-CD90-138D-8EBA884894BC}"/>
              </a:ext>
            </a:extLst>
          </p:cNvPr>
          <p:cNvSpPr/>
          <p:nvPr/>
        </p:nvSpPr>
        <p:spPr>
          <a:xfrm>
            <a:off x="9965271" y="5744087"/>
            <a:ext cx="944765" cy="643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DB6AB-4D32-E257-0AFE-8DB5863589A0}"/>
              </a:ext>
            </a:extLst>
          </p:cNvPr>
          <p:cNvSpPr/>
          <p:nvPr/>
        </p:nvSpPr>
        <p:spPr>
          <a:xfrm>
            <a:off x="10976792" y="5814556"/>
            <a:ext cx="1162050" cy="782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hoek 15">
            <a:extLst>
              <a:ext uri="{FF2B5EF4-FFF2-40B4-BE49-F238E27FC236}">
                <a16:creationId xmlns:a16="http://schemas.microsoft.com/office/drawing/2014/main" id="{4657FDCA-8182-4967-0DCA-2B7306C6D441}"/>
              </a:ext>
            </a:extLst>
          </p:cNvPr>
          <p:cNvSpPr/>
          <p:nvPr/>
        </p:nvSpPr>
        <p:spPr>
          <a:xfrm>
            <a:off x="3519841" y="3340935"/>
            <a:ext cx="1270367" cy="120032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hthoek 15">
            <a:extLst>
              <a:ext uri="{FF2B5EF4-FFF2-40B4-BE49-F238E27FC236}">
                <a16:creationId xmlns:a16="http://schemas.microsoft.com/office/drawing/2014/main" id="{EEA05E02-2B07-C600-5109-37F67BFEC535}"/>
              </a:ext>
            </a:extLst>
          </p:cNvPr>
          <p:cNvSpPr/>
          <p:nvPr/>
        </p:nvSpPr>
        <p:spPr>
          <a:xfrm>
            <a:off x="5685904" y="3365214"/>
            <a:ext cx="1008917" cy="10322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hthoek 15">
            <a:extLst>
              <a:ext uri="{FF2B5EF4-FFF2-40B4-BE49-F238E27FC236}">
                <a16:creationId xmlns:a16="http://schemas.microsoft.com/office/drawing/2014/main" id="{39D1BF2C-B701-9696-29E7-2F8C3DD624D6}"/>
              </a:ext>
            </a:extLst>
          </p:cNvPr>
          <p:cNvSpPr/>
          <p:nvPr/>
        </p:nvSpPr>
        <p:spPr>
          <a:xfrm>
            <a:off x="3769420" y="1669785"/>
            <a:ext cx="667498" cy="1685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hthoek 15">
            <a:extLst>
              <a:ext uri="{FF2B5EF4-FFF2-40B4-BE49-F238E27FC236}">
                <a16:creationId xmlns:a16="http://schemas.microsoft.com/office/drawing/2014/main" id="{86BFC173-D51A-91CE-1E32-293D86FCFF85}"/>
              </a:ext>
            </a:extLst>
          </p:cNvPr>
          <p:cNvSpPr/>
          <p:nvPr/>
        </p:nvSpPr>
        <p:spPr>
          <a:xfrm>
            <a:off x="10044945" y="4453184"/>
            <a:ext cx="418700" cy="2331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hthoek 15">
            <a:extLst>
              <a:ext uri="{FF2B5EF4-FFF2-40B4-BE49-F238E27FC236}">
                <a16:creationId xmlns:a16="http://schemas.microsoft.com/office/drawing/2014/main" id="{92A9EEDB-77E7-D6D1-AB4B-8172D01D83FD}"/>
              </a:ext>
            </a:extLst>
          </p:cNvPr>
          <p:cNvSpPr/>
          <p:nvPr/>
        </p:nvSpPr>
        <p:spPr>
          <a:xfrm>
            <a:off x="9965271" y="2503546"/>
            <a:ext cx="878690" cy="2081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hoek 15">
            <a:extLst>
              <a:ext uri="{FF2B5EF4-FFF2-40B4-BE49-F238E27FC236}">
                <a16:creationId xmlns:a16="http://schemas.microsoft.com/office/drawing/2014/main" id="{64F00728-3726-CD21-EC15-04F4022651C2}"/>
              </a:ext>
            </a:extLst>
          </p:cNvPr>
          <p:cNvSpPr/>
          <p:nvPr/>
        </p:nvSpPr>
        <p:spPr>
          <a:xfrm>
            <a:off x="3582848" y="4162240"/>
            <a:ext cx="667498" cy="1685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hoek 15">
            <a:extLst>
              <a:ext uri="{FF2B5EF4-FFF2-40B4-BE49-F238E27FC236}">
                <a16:creationId xmlns:a16="http://schemas.microsoft.com/office/drawing/2014/main" id="{9FB907E6-3666-5680-7002-C0C057C37699}"/>
              </a:ext>
            </a:extLst>
          </p:cNvPr>
          <p:cNvSpPr/>
          <p:nvPr/>
        </p:nvSpPr>
        <p:spPr>
          <a:xfrm>
            <a:off x="9933195" y="1827174"/>
            <a:ext cx="944766" cy="94719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 animBg="1"/>
      <p:bldP spid="22" grpId="0" animBg="1"/>
      <p:bldP spid="25" grpId="0" animBg="1"/>
      <p:bldP spid="26" grpId="0"/>
      <p:bldP spid="31" grpId="0"/>
      <p:bldP spid="14" grpId="0" animBg="1"/>
      <p:bldP spid="17" grpId="0" animBg="1"/>
      <p:bldP spid="20" grpId="0" animBg="1"/>
      <p:bldP spid="21" grpId="0" animBg="1"/>
      <p:bldP spid="27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2BC6-A35C-6F91-9128-606E1FBCF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CE3FE-C014-0E98-F203-D1599CE0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42" y="470697"/>
            <a:ext cx="7420156" cy="5916606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79514158-993A-EA03-FD3C-5AE59301DCBA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90C0BF0-CF49-633C-E8A2-C0759116293E}"/>
              </a:ext>
            </a:extLst>
          </p:cNvPr>
          <p:cNvSpPr txBox="1"/>
          <p:nvPr/>
        </p:nvSpPr>
        <p:spPr>
          <a:xfrm>
            <a:off x="989046" y="-98496"/>
            <a:ext cx="11202954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Analysemogelijkheden inventariseren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14" name="Rechthoek 14">
            <a:extLst>
              <a:ext uri="{FF2B5EF4-FFF2-40B4-BE49-F238E27FC236}">
                <a16:creationId xmlns:a16="http://schemas.microsoft.com/office/drawing/2014/main" id="{6A0DFED4-E048-E6FE-C878-7EB0A7E49795}"/>
              </a:ext>
            </a:extLst>
          </p:cNvPr>
          <p:cNvSpPr/>
          <p:nvPr/>
        </p:nvSpPr>
        <p:spPr>
          <a:xfrm>
            <a:off x="3708656" y="545717"/>
            <a:ext cx="910969" cy="1629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4">
            <a:extLst>
              <a:ext uri="{FF2B5EF4-FFF2-40B4-BE49-F238E27FC236}">
                <a16:creationId xmlns:a16="http://schemas.microsoft.com/office/drawing/2014/main" id="{466B0950-7A2F-7C19-0FC6-FA416A208EBC}"/>
              </a:ext>
            </a:extLst>
          </p:cNvPr>
          <p:cNvSpPr/>
          <p:nvPr/>
        </p:nvSpPr>
        <p:spPr>
          <a:xfrm>
            <a:off x="5385486" y="497928"/>
            <a:ext cx="910969" cy="1765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hthoek 14">
            <a:extLst>
              <a:ext uri="{FF2B5EF4-FFF2-40B4-BE49-F238E27FC236}">
                <a16:creationId xmlns:a16="http://schemas.microsoft.com/office/drawing/2014/main" id="{1EF2580A-A9C9-0367-4539-AF9EA618EFF4}"/>
              </a:ext>
            </a:extLst>
          </p:cNvPr>
          <p:cNvSpPr/>
          <p:nvPr/>
        </p:nvSpPr>
        <p:spPr>
          <a:xfrm>
            <a:off x="8260179" y="3340935"/>
            <a:ext cx="880436" cy="200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hthoek 14">
            <a:extLst>
              <a:ext uri="{FF2B5EF4-FFF2-40B4-BE49-F238E27FC236}">
                <a16:creationId xmlns:a16="http://schemas.microsoft.com/office/drawing/2014/main" id="{094DA855-695F-2872-DFE8-A449397EFC91}"/>
              </a:ext>
            </a:extLst>
          </p:cNvPr>
          <p:cNvSpPr/>
          <p:nvPr/>
        </p:nvSpPr>
        <p:spPr>
          <a:xfrm>
            <a:off x="7773985" y="535933"/>
            <a:ext cx="910970" cy="1137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hthoek 14">
            <a:extLst>
              <a:ext uri="{FF2B5EF4-FFF2-40B4-BE49-F238E27FC236}">
                <a16:creationId xmlns:a16="http://schemas.microsoft.com/office/drawing/2014/main" id="{88497D7B-4EEB-2D2F-605F-FF450D4E3F31}"/>
              </a:ext>
            </a:extLst>
          </p:cNvPr>
          <p:cNvSpPr/>
          <p:nvPr/>
        </p:nvSpPr>
        <p:spPr>
          <a:xfrm>
            <a:off x="9965272" y="3342534"/>
            <a:ext cx="880436" cy="2007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hoek 14">
            <a:extLst>
              <a:ext uri="{FF2B5EF4-FFF2-40B4-BE49-F238E27FC236}">
                <a16:creationId xmlns:a16="http://schemas.microsoft.com/office/drawing/2014/main" id="{48B41B57-AB19-C3BC-494F-7758C136A890}"/>
              </a:ext>
            </a:extLst>
          </p:cNvPr>
          <p:cNvSpPr/>
          <p:nvPr/>
        </p:nvSpPr>
        <p:spPr>
          <a:xfrm>
            <a:off x="9965271" y="5744087"/>
            <a:ext cx="944765" cy="643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32C30C-818F-17BB-9EC5-3B9354EAA8D7}"/>
              </a:ext>
            </a:extLst>
          </p:cNvPr>
          <p:cNvSpPr/>
          <p:nvPr/>
        </p:nvSpPr>
        <p:spPr>
          <a:xfrm>
            <a:off x="10976792" y="5814556"/>
            <a:ext cx="1162050" cy="782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hoek 15">
            <a:extLst>
              <a:ext uri="{FF2B5EF4-FFF2-40B4-BE49-F238E27FC236}">
                <a16:creationId xmlns:a16="http://schemas.microsoft.com/office/drawing/2014/main" id="{3C1139C6-995E-5A65-9345-726B58011C24}"/>
              </a:ext>
            </a:extLst>
          </p:cNvPr>
          <p:cNvSpPr/>
          <p:nvPr/>
        </p:nvSpPr>
        <p:spPr>
          <a:xfrm>
            <a:off x="3519841" y="3340935"/>
            <a:ext cx="1270367" cy="120032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hthoek 15">
            <a:extLst>
              <a:ext uri="{FF2B5EF4-FFF2-40B4-BE49-F238E27FC236}">
                <a16:creationId xmlns:a16="http://schemas.microsoft.com/office/drawing/2014/main" id="{1E6B8125-454C-AFD4-7DC3-0A4DCDC9D843}"/>
              </a:ext>
            </a:extLst>
          </p:cNvPr>
          <p:cNvSpPr/>
          <p:nvPr/>
        </p:nvSpPr>
        <p:spPr>
          <a:xfrm>
            <a:off x="5685904" y="3365214"/>
            <a:ext cx="1008917" cy="10322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hthoek 15">
            <a:extLst>
              <a:ext uri="{FF2B5EF4-FFF2-40B4-BE49-F238E27FC236}">
                <a16:creationId xmlns:a16="http://schemas.microsoft.com/office/drawing/2014/main" id="{6198AEED-92F5-9511-BF1E-4183F63B1131}"/>
              </a:ext>
            </a:extLst>
          </p:cNvPr>
          <p:cNvSpPr/>
          <p:nvPr/>
        </p:nvSpPr>
        <p:spPr>
          <a:xfrm>
            <a:off x="3769420" y="1669785"/>
            <a:ext cx="667498" cy="1685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hthoek 15">
            <a:extLst>
              <a:ext uri="{FF2B5EF4-FFF2-40B4-BE49-F238E27FC236}">
                <a16:creationId xmlns:a16="http://schemas.microsoft.com/office/drawing/2014/main" id="{B5849E06-5DE1-024D-A092-4B53FA83AB19}"/>
              </a:ext>
            </a:extLst>
          </p:cNvPr>
          <p:cNvSpPr/>
          <p:nvPr/>
        </p:nvSpPr>
        <p:spPr>
          <a:xfrm>
            <a:off x="10044945" y="4453184"/>
            <a:ext cx="418700" cy="2331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hthoek 15">
            <a:extLst>
              <a:ext uri="{FF2B5EF4-FFF2-40B4-BE49-F238E27FC236}">
                <a16:creationId xmlns:a16="http://schemas.microsoft.com/office/drawing/2014/main" id="{4B0CB1D1-A34A-4E85-650C-10F932C376CF}"/>
              </a:ext>
            </a:extLst>
          </p:cNvPr>
          <p:cNvSpPr/>
          <p:nvPr/>
        </p:nvSpPr>
        <p:spPr>
          <a:xfrm>
            <a:off x="9965271" y="2503546"/>
            <a:ext cx="878690" cy="2081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hoek 15">
            <a:extLst>
              <a:ext uri="{FF2B5EF4-FFF2-40B4-BE49-F238E27FC236}">
                <a16:creationId xmlns:a16="http://schemas.microsoft.com/office/drawing/2014/main" id="{9825E9C5-0341-EF69-24D8-F21D8042CCC5}"/>
              </a:ext>
            </a:extLst>
          </p:cNvPr>
          <p:cNvSpPr/>
          <p:nvPr/>
        </p:nvSpPr>
        <p:spPr>
          <a:xfrm>
            <a:off x="3582848" y="4162240"/>
            <a:ext cx="667498" cy="1685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hoek 15">
            <a:extLst>
              <a:ext uri="{FF2B5EF4-FFF2-40B4-BE49-F238E27FC236}">
                <a16:creationId xmlns:a16="http://schemas.microsoft.com/office/drawing/2014/main" id="{A3523355-39E8-E186-CA34-8F55812122E5}"/>
              </a:ext>
            </a:extLst>
          </p:cNvPr>
          <p:cNvSpPr/>
          <p:nvPr/>
        </p:nvSpPr>
        <p:spPr>
          <a:xfrm>
            <a:off x="9933195" y="1827174"/>
            <a:ext cx="944766" cy="94719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hoek 14">
            <a:extLst>
              <a:ext uri="{FF2B5EF4-FFF2-40B4-BE49-F238E27FC236}">
                <a16:creationId xmlns:a16="http://schemas.microsoft.com/office/drawing/2014/main" id="{6C0C2B8B-FEE8-52D9-EC3F-5C965734C23E}"/>
              </a:ext>
            </a:extLst>
          </p:cNvPr>
          <p:cNvSpPr/>
          <p:nvPr/>
        </p:nvSpPr>
        <p:spPr>
          <a:xfrm>
            <a:off x="1162050" y="1132223"/>
            <a:ext cx="1402395" cy="464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hoek 14">
            <a:extLst>
              <a:ext uri="{FF2B5EF4-FFF2-40B4-BE49-F238E27FC236}">
                <a16:creationId xmlns:a16="http://schemas.microsoft.com/office/drawing/2014/main" id="{21EB77C1-06F5-6C18-F328-49E547106E68}"/>
              </a:ext>
            </a:extLst>
          </p:cNvPr>
          <p:cNvSpPr/>
          <p:nvPr/>
        </p:nvSpPr>
        <p:spPr>
          <a:xfrm>
            <a:off x="1169924" y="2059227"/>
            <a:ext cx="1402395" cy="46432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4">
            <a:extLst>
              <a:ext uri="{FF2B5EF4-FFF2-40B4-BE49-F238E27FC236}">
                <a16:creationId xmlns:a16="http://schemas.microsoft.com/office/drawing/2014/main" id="{D6AEC86B-251D-FB98-599D-48B9F56EAEAE}"/>
              </a:ext>
            </a:extLst>
          </p:cNvPr>
          <p:cNvSpPr/>
          <p:nvPr/>
        </p:nvSpPr>
        <p:spPr>
          <a:xfrm>
            <a:off x="1162050" y="2983087"/>
            <a:ext cx="1585618" cy="46432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E3EA80B-A655-5F8A-E3FC-92187F56C9F3}"/>
              </a:ext>
            </a:extLst>
          </p:cNvPr>
          <p:cNvSpPr txBox="1"/>
          <p:nvPr/>
        </p:nvSpPr>
        <p:spPr>
          <a:xfrm>
            <a:off x="1238250" y="1132223"/>
            <a:ext cx="132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0F09B6F-83FC-006D-EAC6-D0E8E71B54C2}"/>
              </a:ext>
            </a:extLst>
          </p:cNvPr>
          <p:cNvSpPr txBox="1"/>
          <p:nvPr/>
        </p:nvSpPr>
        <p:spPr>
          <a:xfrm>
            <a:off x="1246124" y="2059227"/>
            <a:ext cx="132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Feit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CE9F327-3274-D306-CCF1-758F1DA14A6E}"/>
              </a:ext>
            </a:extLst>
          </p:cNvPr>
          <p:cNvSpPr txBox="1"/>
          <p:nvPr/>
        </p:nvSpPr>
        <p:spPr>
          <a:xfrm>
            <a:off x="1238250" y="2983087"/>
            <a:ext cx="15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Meetwaarde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48D1A-613C-9D8F-110B-F0C5929E5298}"/>
              </a:ext>
            </a:extLst>
          </p:cNvPr>
          <p:cNvSpPr txBox="1"/>
          <p:nvPr/>
        </p:nvSpPr>
        <p:spPr>
          <a:xfrm>
            <a:off x="998335" y="4978785"/>
            <a:ext cx="4687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Elke combinatie tussen een meetwaarde en een niet-meetwaarde kan een analyse opleveren, zolang deze begint bij een * (meer) en voor de rest via 1’s of 0..1’s loopt.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Verkopen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klant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Bonussen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klant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-&gt; 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18BB-2C6C-46B6-4870-E247E444272C}"/>
              </a:ext>
            </a:extLst>
          </p:cNvPr>
          <p:cNvSpPr txBox="1"/>
          <p:nvPr/>
        </p:nvSpPr>
        <p:spPr>
          <a:xfrm>
            <a:off x="5785418" y="4959798"/>
            <a:ext cx="26992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SQL-functies mogelijk: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SUM(</a:t>
            </a:r>
            <a:r>
              <a:rPr lang="nl-NL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quantity</a:t>
            </a:r>
            <a:r>
              <a:rPr lang="nl-NL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per </a:t>
            </a:r>
            <a:r>
              <a:rPr lang="nl-NL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CUSTOMER.city</a:t>
            </a:r>
            <a:endParaRPr lang="nl-NL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AVG(</a:t>
            </a:r>
            <a:r>
              <a:rPr lang="nl-NL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bonus_amount</a:t>
            </a:r>
            <a:r>
              <a:rPr lang="nl-NL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per </a:t>
            </a:r>
            <a:r>
              <a:rPr lang="nl-NL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EMPLOYEE.sex</a:t>
            </a:r>
            <a:endParaRPr lang="nl-NL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nl-NL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Enzovoort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524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898D-530C-DA62-18F8-AC4054CB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4DB3E-DA46-DE40-BFDA-F693806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364" y="6381345"/>
            <a:ext cx="2743200" cy="365125"/>
          </a:xfrm>
        </p:spPr>
        <p:txBody>
          <a:bodyPr/>
          <a:lstStyle/>
          <a:p>
            <a:fld id="{587C737D-49A5-4740-8401-0C4DFF2B9D4A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754CE75-CC59-DE82-CCCF-5DD94BDFC8E5}"/>
              </a:ext>
            </a:extLst>
          </p:cNvPr>
          <p:cNvSpPr txBox="1"/>
          <p:nvPr/>
        </p:nvSpPr>
        <p:spPr>
          <a:xfrm>
            <a:off x="3255649" y="0"/>
            <a:ext cx="6493163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</a:pPr>
            <a:r>
              <a:rPr lang="en-US" sz="3000" b="1" dirty="0">
                <a:solidFill>
                  <a:srgbClr val="829C30"/>
                </a:solidFill>
                <a:latin typeface="Arial"/>
                <a:ea typeface="MS PGothic" charset="0"/>
              </a:rPr>
              <a:t>Na </a:t>
            </a:r>
            <a:r>
              <a:rPr lang="en-US" sz="3000" b="1" dirty="0" err="1">
                <a:solidFill>
                  <a:srgbClr val="829C30"/>
                </a:solidFill>
                <a:latin typeface="Arial"/>
                <a:ea typeface="MS PGothic" charset="0"/>
              </a:rPr>
              <a:t>vandaag</a:t>
            </a:r>
            <a:r>
              <a:rPr lang="en-US" sz="3000" b="1" dirty="0">
                <a:solidFill>
                  <a:srgbClr val="829C30"/>
                </a:solidFill>
                <a:latin typeface="Arial"/>
                <a:ea typeface="MS PGothic" charset="0"/>
              </a:rPr>
              <a:t>…</a:t>
            </a: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84767B54-CE94-6A62-7354-3660738C59AB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bg1"/>
                </a:solidFill>
                <a:latin typeface="+mn-lt"/>
              </a:rPr>
              <a:t>Jelle van Barneveld</a:t>
            </a:r>
          </a:p>
        </p:txBody>
      </p:sp>
      <p:pic>
        <p:nvPicPr>
          <p:cNvPr id="1026" name="Picture 2" descr="Venn Diagram | DHH Resources for Teachers | UMN">
            <a:extLst>
              <a:ext uri="{FF2B5EF4-FFF2-40B4-BE49-F238E27FC236}">
                <a16:creationId xmlns:a16="http://schemas.microsoft.com/office/drawing/2014/main" id="{11E49F15-8930-04C8-8434-6F8644A7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63" y="1025768"/>
            <a:ext cx="11101137" cy="58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C4DAD-15C4-B7EB-62A3-DBE6029A45C9}"/>
              </a:ext>
            </a:extLst>
          </p:cNvPr>
          <p:cNvSpPr txBox="1"/>
          <p:nvPr/>
        </p:nvSpPr>
        <p:spPr>
          <a:xfrm>
            <a:off x="2506755" y="1601488"/>
            <a:ext cx="361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Datawarehouses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waarvoor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ze</a:t>
            </a:r>
          </a:p>
          <a:p>
            <a:pPr algn="ctr"/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worden</a:t>
            </a:r>
            <a:endParaRPr lang="en-US" b="1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36BBE-6D4F-0658-701A-A7C52D4F36C2}"/>
              </a:ext>
            </a:extLst>
          </p:cNvPr>
          <p:cNvSpPr txBox="1"/>
          <p:nvPr/>
        </p:nvSpPr>
        <p:spPr>
          <a:xfrm>
            <a:off x="3576418" y="683609"/>
            <a:ext cx="174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Weet/ken je…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64F6C-F473-B4B6-63C7-98128C35D799}"/>
              </a:ext>
            </a:extLst>
          </p:cNvPr>
          <p:cNvSpPr txBox="1"/>
          <p:nvPr/>
        </p:nvSpPr>
        <p:spPr>
          <a:xfrm>
            <a:off x="7306936" y="683609"/>
            <a:ext cx="264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 je…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B091E-AE85-3776-2671-73F80859BF4E}"/>
              </a:ext>
            </a:extLst>
          </p:cNvPr>
          <p:cNvSpPr txBox="1"/>
          <p:nvPr/>
        </p:nvSpPr>
        <p:spPr>
          <a:xfrm>
            <a:off x="5873750" y="2438044"/>
            <a:ext cx="136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 + WC</a:t>
            </a:r>
          </a:p>
        </p:txBody>
      </p:sp>
      <p:pic>
        <p:nvPicPr>
          <p:cNvPr id="1030" name="Picture 6" descr="Smile Emoji Happy - Free vector graphic on Pixabay">
            <a:extLst>
              <a:ext uri="{FF2B5EF4-FFF2-40B4-BE49-F238E27FC236}">
                <a16:creationId xmlns:a16="http://schemas.microsoft.com/office/drawing/2014/main" id="{28F0FE68-5D83-96DB-C773-B3D1FE93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75" y="3213902"/>
            <a:ext cx="1523028" cy="15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2CE31F-8B90-3D94-51F6-920F21B72B14}"/>
              </a:ext>
            </a:extLst>
          </p:cNvPr>
          <p:cNvSpPr txBox="1"/>
          <p:nvPr/>
        </p:nvSpPr>
        <p:spPr>
          <a:xfrm>
            <a:off x="7306936" y="1641109"/>
            <a:ext cx="322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 Source Data Model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ontwerpen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verschillende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operationele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databronnen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DED28-7549-497E-AE69-A750DE42F7C9}"/>
              </a:ext>
            </a:extLst>
          </p:cNvPr>
          <p:cNvSpPr txBox="1"/>
          <p:nvPr/>
        </p:nvSpPr>
        <p:spPr>
          <a:xfrm>
            <a:off x="7884666" y="3563148"/>
            <a:ext cx="341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Feiten &amp;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herkennen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reeds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gemaakte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07379-027B-C3D0-C3D2-810848526E46}"/>
              </a:ext>
            </a:extLst>
          </p:cNvPr>
          <p:cNvSpPr txBox="1"/>
          <p:nvPr/>
        </p:nvSpPr>
        <p:spPr>
          <a:xfrm>
            <a:off x="7818025" y="5101819"/>
            <a:ext cx="3283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 Data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conclusies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trekken</a:t>
            </a:r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en-US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analysemogelijkheden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0E0FD-0F00-29B3-789C-D115CCEC23D2}"/>
              </a:ext>
            </a:extLst>
          </p:cNvPr>
          <p:cNvSpPr txBox="1"/>
          <p:nvPr/>
        </p:nvSpPr>
        <p:spPr>
          <a:xfrm>
            <a:off x="1633493" y="4282375"/>
            <a:ext cx="361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 welke stappen de “datapijplijn” bestaat tussen operationele databases enerzijds en datawarehouses anderzijds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2FB05-41F2-0C0E-839D-BE177DDA8D41}"/>
              </a:ext>
            </a:extLst>
          </p:cNvPr>
          <p:cNvSpPr txBox="1"/>
          <p:nvPr/>
        </p:nvSpPr>
        <p:spPr>
          <a:xfrm>
            <a:off x="1446298" y="3003358"/>
            <a:ext cx="361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Welke 2 soorten databases er zijn en wanneer je welke soort het beste kan inzetten.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37FE5-C306-8D37-CA97-6FE1B8420680}"/>
              </a:ext>
            </a:extLst>
          </p:cNvPr>
          <p:cNvSpPr txBox="1"/>
          <p:nvPr/>
        </p:nvSpPr>
        <p:spPr>
          <a:xfrm>
            <a:off x="2674549" y="5806303"/>
            <a:ext cx="328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database</a:t>
            </a:r>
            <a:r>
              <a:rPr lang="nl-NL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-overschrijdende associaties zijn</a:t>
            </a:r>
            <a:endParaRPr lang="en-US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8F8390-4941-1A46-387D-51E316BBE71D}"/>
              </a:ext>
            </a:extLst>
          </p:cNvPr>
          <p:cNvSpPr txBox="1"/>
          <p:nvPr/>
        </p:nvSpPr>
        <p:spPr>
          <a:xfrm>
            <a:off x="3862874" y="0"/>
            <a:ext cx="6493163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Welke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beslissing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?</a:t>
            </a: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0B0D6A3D-6AE4-F6BB-6FB9-630718136EEF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F984F-3E99-645A-CFE5-32875B22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731522"/>
            <a:ext cx="5845774" cy="5394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9787B-4A6B-E1B6-593A-4141B4CA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47" y="1800808"/>
            <a:ext cx="4793733" cy="4325671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6C4FCE5D-2FB9-B8E6-6774-B736E02EDF6C}"/>
              </a:ext>
            </a:extLst>
          </p:cNvPr>
          <p:cNvSpPr txBox="1"/>
          <p:nvPr/>
        </p:nvSpPr>
        <p:spPr>
          <a:xfrm>
            <a:off x="941454" y="6214169"/>
            <a:ext cx="11121552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Welk advies zou je geven aan deze willekeurige winkel?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C65AACE7-D8FE-E03F-AF48-B6D0FA3E2A34}"/>
              </a:ext>
            </a:extLst>
          </p:cNvPr>
          <p:cNvSpPr/>
          <p:nvPr/>
        </p:nvSpPr>
        <p:spPr>
          <a:xfrm>
            <a:off x="3103420" y="271551"/>
            <a:ext cx="759454" cy="91993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Inkoop DB</a:t>
            </a:r>
            <a:endParaRPr lang="en-US" sz="1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F9016CC-D019-A7DD-8DFE-20E47CD8FA20}"/>
              </a:ext>
            </a:extLst>
          </p:cNvPr>
          <p:cNvSpPr/>
          <p:nvPr/>
        </p:nvSpPr>
        <p:spPr>
          <a:xfrm>
            <a:off x="4015103" y="271550"/>
            <a:ext cx="874138" cy="91993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Verkoop DB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82A195-417F-4200-E136-6B0FE0B5CC47}"/>
              </a:ext>
            </a:extLst>
          </p:cNvPr>
          <p:cNvCxnSpPr>
            <a:cxnSpLocks/>
            <a:stCxn id="2" idx="3"/>
            <a:endCxn id="11" idx="0"/>
          </p:cNvCxnSpPr>
          <p:nvPr/>
        </p:nvCxnSpPr>
        <p:spPr>
          <a:xfrm flipH="1">
            <a:off x="3467314" y="1191490"/>
            <a:ext cx="0" cy="60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571EF-4732-61D9-E7F6-18F17E0FEC2A}"/>
              </a:ext>
            </a:extLst>
          </p:cNvPr>
          <p:cNvCxnSpPr>
            <a:cxnSpLocks/>
          </p:cNvCxnSpPr>
          <p:nvPr/>
        </p:nvCxnSpPr>
        <p:spPr>
          <a:xfrm flipH="1">
            <a:off x="4440808" y="1191490"/>
            <a:ext cx="0" cy="60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96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A1BB-80F4-D9DC-4573-51EEB603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6F8FBB5-D723-D5D4-F2F6-BA4AC1B1CEA6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Databronnen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 </a:t>
            </a: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&amp; -versnippering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EF70B5CB-B99E-F076-DE39-A93F45C3CB47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pic>
        <p:nvPicPr>
          <p:cNvPr id="1026" name="Picture 2" descr="Organogram | ICTLoket.nl">
            <a:extLst>
              <a:ext uri="{FF2B5EF4-FFF2-40B4-BE49-F238E27FC236}">
                <a16:creationId xmlns:a16="http://schemas.microsoft.com/office/drawing/2014/main" id="{1762603D-DAF1-4DF5-239A-AE80B3CF3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4" y="990940"/>
            <a:ext cx="5306683" cy="401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A1FF7A2-B526-DB81-7111-E4685C4E8D5F}"/>
              </a:ext>
            </a:extLst>
          </p:cNvPr>
          <p:cNvSpPr/>
          <p:nvPr/>
        </p:nvSpPr>
        <p:spPr>
          <a:xfrm>
            <a:off x="1142783" y="955513"/>
            <a:ext cx="951722" cy="101703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</a:t>
            </a:r>
            <a:endParaRPr lang="en-US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E5D5BDC0-ADDC-AE0E-4859-98976655D661}"/>
              </a:ext>
            </a:extLst>
          </p:cNvPr>
          <p:cNvSpPr/>
          <p:nvPr/>
        </p:nvSpPr>
        <p:spPr>
          <a:xfrm>
            <a:off x="1026368" y="5707491"/>
            <a:ext cx="951722" cy="101703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878F05-8230-54FC-A160-FECC6D09037F}"/>
              </a:ext>
            </a:extLst>
          </p:cNvPr>
          <p:cNvCxnSpPr>
            <a:cxnSpLocks/>
          </p:cNvCxnSpPr>
          <p:nvPr/>
        </p:nvCxnSpPr>
        <p:spPr>
          <a:xfrm>
            <a:off x="1978090" y="1955783"/>
            <a:ext cx="233265" cy="6381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3FD23B-1639-A2EE-CAED-9E80ABAB7A61}"/>
              </a:ext>
            </a:extLst>
          </p:cNvPr>
          <p:cNvCxnSpPr>
            <a:cxnSpLocks/>
          </p:cNvCxnSpPr>
          <p:nvPr/>
        </p:nvCxnSpPr>
        <p:spPr>
          <a:xfrm>
            <a:off x="1432032" y="5044070"/>
            <a:ext cx="0" cy="663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14C50392-3348-E8F9-1854-17B98D253D25}"/>
              </a:ext>
            </a:extLst>
          </p:cNvPr>
          <p:cNvSpPr/>
          <p:nvPr/>
        </p:nvSpPr>
        <p:spPr>
          <a:xfrm>
            <a:off x="3147864" y="5707490"/>
            <a:ext cx="951722" cy="101703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64098D-09AD-53DC-7266-03BB6BA6C1CE}"/>
              </a:ext>
            </a:extLst>
          </p:cNvPr>
          <p:cNvCxnSpPr>
            <a:cxnSpLocks/>
          </p:cNvCxnSpPr>
          <p:nvPr/>
        </p:nvCxnSpPr>
        <p:spPr>
          <a:xfrm>
            <a:off x="3147864" y="5104511"/>
            <a:ext cx="0" cy="663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27123A-24A0-4FF1-0CB1-029866D01536}"/>
              </a:ext>
            </a:extLst>
          </p:cNvPr>
          <p:cNvCxnSpPr>
            <a:cxnSpLocks/>
          </p:cNvCxnSpPr>
          <p:nvPr/>
        </p:nvCxnSpPr>
        <p:spPr>
          <a:xfrm>
            <a:off x="4087483" y="5104511"/>
            <a:ext cx="0" cy="663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ylinder 40">
            <a:extLst>
              <a:ext uri="{FF2B5EF4-FFF2-40B4-BE49-F238E27FC236}">
                <a16:creationId xmlns:a16="http://schemas.microsoft.com/office/drawing/2014/main" id="{37212B8F-5254-2E7B-E1A8-2B2F87FA7C29}"/>
              </a:ext>
            </a:extLst>
          </p:cNvPr>
          <p:cNvSpPr/>
          <p:nvPr/>
        </p:nvSpPr>
        <p:spPr>
          <a:xfrm>
            <a:off x="5017771" y="5707490"/>
            <a:ext cx="951722" cy="101703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53F540-F6A1-1FDB-985A-47C69822B453}"/>
              </a:ext>
            </a:extLst>
          </p:cNvPr>
          <p:cNvCxnSpPr>
            <a:cxnSpLocks/>
          </p:cNvCxnSpPr>
          <p:nvPr/>
        </p:nvCxnSpPr>
        <p:spPr>
          <a:xfrm>
            <a:off x="5423435" y="5044069"/>
            <a:ext cx="0" cy="663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521DC2-2584-E185-73DE-F6B663E59D7E}"/>
              </a:ext>
            </a:extLst>
          </p:cNvPr>
          <p:cNvCxnSpPr>
            <a:cxnSpLocks/>
          </p:cNvCxnSpPr>
          <p:nvPr/>
        </p:nvCxnSpPr>
        <p:spPr>
          <a:xfrm>
            <a:off x="2094505" y="1473361"/>
            <a:ext cx="7793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169096-9B8B-60FC-0719-76FAEB264F0B}"/>
              </a:ext>
            </a:extLst>
          </p:cNvPr>
          <p:cNvSpPr txBox="1"/>
          <p:nvPr/>
        </p:nvSpPr>
        <p:spPr>
          <a:xfrm>
            <a:off x="6845474" y="1691693"/>
            <a:ext cx="51871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Data-analyses willen prestaties meten van het </a:t>
            </a:r>
            <a:r>
              <a:rPr lang="nl-NL" b="1" u="sng" dirty="0"/>
              <a:t>volledige</a:t>
            </a:r>
            <a:r>
              <a:rPr lang="nl-NL" dirty="0"/>
              <a:t> bedrijf, zodat mensen aan de hand van statistiek de juiste beslissingen kunnen nemen.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en-US" dirty="0"/>
              <a:t>Echter: in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organisaties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/>
              <a:t> data </a:t>
            </a:r>
            <a:r>
              <a:rPr lang="en-US" dirty="0" err="1"/>
              <a:t>versnipperd</a:t>
            </a:r>
            <a:r>
              <a:rPr lang="en-US" dirty="0"/>
              <a:t> over </a:t>
            </a:r>
            <a:r>
              <a:rPr lang="en-US" dirty="0" err="1"/>
              <a:t>meerdere</a:t>
            </a:r>
            <a:r>
              <a:rPr lang="en-US" dirty="0"/>
              <a:t> databases, </a:t>
            </a:r>
            <a:r>
              <a:rPr lang="en-US" dirty="0" err="1"/>
              <a:t>Excelbestanden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soorten</a:t>
            </a:r>
            <a:r>
              <a:rPr lang="en-US" dirty="0"/>
              <a:t> </a:t>
            </a:r>
            <a:r>
              <a:rPr lang="en-US" dirty="0" err="1"/>
              <a:t>databronnen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Data Engineering / Business Intelligence:</a:t>
            </a:r>
            <a:br>
              <a:rPr lang="en-US" dirty="0"/>
            </a:br>
            <a:r>
              <a:rPr lang="en-US" dirty="0"/>
              <a:t>“Hoe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data het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u="sng" dirty="0" err="1"/>
              <a:t>centraliseren</a:t>
            </a:r>
            <a:r>
              <a:rPr lang="en-US" u="sng" dirty="0"/>
              <a:t>, </a:t>
            </a:r>
            <a:r>
              <a:rPr lang="en-US" dirty="0" err="1"/>
              <a:t>zodat</a:t>
            </a:r>
            <a:r>
              <a:rPr lang="en-US" dirty="0"/>
              <a:t> er </a:t>
            </a:r>
            <a:r>
              <a:rPr lang="en-US" u="sng" dirty="0" err="1"/>
              <a:t>één</a:t>
            </a:r>
            <a:r>
              <a:rPr lang="en-US" u="sng" dirty="0"/>
              <a:t> </a:t>
            </a:r>
            <a:r>
              <a:rPr lang="en-US" u="sng" dirty="0" err="1"/>
              <a:t>toegangspunt</a:t>
            </a:r>
            <a:r>
              <a:rPr lang="en-US" u="sng" dirty="0"/>
              <a:t> </a:t>
            </a:r>
            <a:r>
              <a:rPr lang="en-US" u="sng" dirty="0" err="1"/>
              <a:t>voor</a:t>
            </a:r>
            <a:r>
              <a:rPr lang="en-US" u="sng" dirty="0"/>
              <a:t> </a:t>
            </a:r>
            <a:r>
              <a:rPr lang="en-US" u="sng" dirty="0" err="1"/>
              <a:t>álle</a:t>
            </a:r>
            <a:r>
              <a:rPr lang="en-US" u="sng" dirty="0"/>
              <a:t> analyses </a:t>
            </a:r>
            <a:r>
              <a:rPr lang="en-US" dirty="0" err="1"/>
              <a:t>ontstaat</a:t>
            </a:r>
            <a:r>
              <a:rPr lang="en-US" dirty="0"/>
              <a:t>?”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E5AEEB3-662B-C3DE-6FE7-679090AE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15" y="1307252"/>
            <a:ext cx="870440" cy="89829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8C9B332-30AE-C0B9-5D79-6D53DA06D644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4969345" y="2205546"/>
            <a:ext cx="454090" cy="388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5A1558-5C48-5618-D311-774F9D662990}"/>
              </a:ext>
            </a:extLst>
          </p:cNvPr>
          <p:cNvCxnSpPr>
            <a:cxnSpLocks/>
          </p:cNvCxnSpPr>
          <p:nvPr/>
        </p:nvCxnSpPr>
        <p:spPr>
          <a:xfrm>
            <a:off x="4342758" y="1555777"/>
            <a:ext cx="675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8729-3D5D-9A0F-2B80-E5BF5C5D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ulling a large data tower&#10;&#10;AI-generated content may be incorrect.">
            <a:extLst>
              <a:ext uri="{FF2B5EF4-FFF2-40B4-BE49-F238E27FC236}">
                <a16:creationId xmlns:a16="http://schemas.microsoft.com/office/drawing/2014/main" id="{7059CAB7-B6E2-5B77-8B2F-1A445425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43830"/>
            <a:ext cx="11239500" cy="621416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6899056-9D38-819B-20D5-DAEF7E6018F4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Vroeger: tweeledig gebruik van databronnen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EC5A7767-8396-752F-D8AC-2BE0E618138F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705CA1-22B5-33FF-FCB1-E089D68CAA33}"/>
              </a:ext>
            </a:extLst>
          </p:cNvPr>
          <p:cNvSpPr txBox="1"/>
          <p:nvPr/>
        </p:nvSpPr>
        <p:spPr>
          <a:xfrm>
            <a:off x="1059874" y="726529"/>
            <a:ext cx="279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Operationele medewerkers willen data toevoegen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A92D3-F1E8-4BAF-36AD-5BD9CFB78CE6}"/>
              </a:ext>
            </a:extLst>
          </p:cNvPr>
          <p:cNvSpPr txBox="1"/>
          <p:nvPr/>
        </p:nvSpPr>
        <p:spPr>
          <a:xfrm>
            <a:off x="9396846" y="726528"/>
            <a:ext cx="279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Managers &amp; directeuren willen data analyseren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1AD5-1BFE-F5B2-3C5C-69E25D2A47BC}"/>
              </a:ext>
            </a:extLst>
          </p:cNvPr>
          <p:cNvSpPr txBox="1"/>
          <p:nvPr/>
        </p:nvSpPr>
        <p:spPr>
          <a:xfrm>
            <a:off x="4060337" y="726528"/>
            <a:ext cx="490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Databronnen moesten aan 2 tegenstrijdige behoeften tegelijkertijd voldoen!</a:t>
            </a:r>
          </a:p>
          <a:p>
            <a:pPr algn="ctr"/>
            <a:r>
              <a:rPr lang="nl-NL" dirty="0"/>
              <a:t>Toen de hoeveelheid data explosief steeg</a:t>
            </a:r>
          </a:p>
          <a:p>
            <a:pPr algn="ctr"/>
            <a:r>
              <a:rPr lang="nl-NL" dirty="0"/>
              <a:t>(“Big Data”) ging hun performance sterk achteruit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0531A-A1BB-7718-5760-0D0C554F87AD}"/>
              </a:ext>
            </a:extLst>
          </p:cNvPr>
          <p:cNvSpPr txBox="1"/>
          <p:nvPr/>
        </p:nvSpPr>
        <p:spPr>
          <a:xfrm>
            <a:off x="4958848" y="5253500"/>
            <a:ext cx="3655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Traagheid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Queries</a:t>
            </a:r>
            <a:r>
              <a:rPr lang="nl-NL" dirty="0">
                <a:solidFill>
                  <a:srgbClr val="FF0000"/>
                </a:solidFill>
              </a:rPr>
              <a:t> die elkaar “</a:t>
            </a:r>
            <a:r>
              <a:rPr lang="nl-NL" dirty="0" err="1">
                <a:solidFill>
                  <a:srgbClr val="FF0000"/>
                </a:solidFill>
              </a:rPr>
              <a:t>locken</a:t>
            </a:r>
            <a:r>
              <a:rPr lang="nl-NL" dirty="0">
                <a:solidFill>
                  <a:srgbClr val="FF0000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De mate van normalisatie is niet optimaal voor één van beide partijen (zie volgende slides)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C71D1-8696-1826-98D1-5A1A0B1A335B}"/>
              </a:ext>
            </a:extLst>
          </p:cNvPr>
          <p:cNvSpPr txBox="1"/>
          <p:nvPr/>
        </p:nvSpPr>
        <p:spPr>
          <a:xfrm>
            <a:off x="1059874" y="5253500"/>
            <a:ext cx="356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Veel kleine transacties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Inserts</a:t>
            </a:r>
            <a:r>
              <a:rPr lang="nl-NL" dirty="0"/>
              <a:t>, updates &amp; </a:t>
            </a:r>
            <a:r>
              <a:rPr lang="nl-NL" dirty="0" err="1"/>
              <a:t>deletes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Lage </a:t>
            </a:r>
            <a:r>
              <a:rPr lang="nl-NL" dirty="0" err="1"/>
              <a:t>latency</a:t>
            </a:r>
            <a:r>
              <a:rPr lang="nl-NL" dirty="0"/>
              <a:t> nodig: data moet snel opgeslagen kunnen worden.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47ECE-C724-6D46-C925-0B750591B016}"/>
              </a:ext>
            </a:extLst>
          </p:cNvPr>
          <p:cNvSpPr txBox="1"/>
          <p:nvPr/>
        </p:nvSpPr>
        <p:spPr>
          <a:xfrm>
            <a:off x="8764732" y="5253499"/>
            <a:ext cx="3276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Grote </a:t>
            </a:r>
            <a:r>
              <a:rPr lang="nl-NL" dirty="0" err="1"/>
              <a:t>selects</a:t>
            </a:r>
            <a:r>
              <a:rPr lang="nl-NL" dirty="0"/>
              <a:t> over miljoenen rijen.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Complexe </a:t>
            </a:r>
            <a:r>
              <a:rPr lang="nl-NL" dirty="0" err="1"/>
              <a:t>joins</a:t>
            </a:r>
            <a:r>
              <a:rPr lang="nl-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Complexe aggregaties.</a:t>
            </a:r>
          </a:p>
        </p:txBody>
      </p:sp>
    </p:spTree>
    <p:extLst>
      <p:ext uri="{BB962C8B-B14F-4D97-AF65-F5344CB8AC3E}">
        <p14:creationId xmlns:p14="http://schemas.microsoft.com/office/powerpoint/2010/main" val="246153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8" grpId="0" build="allAtOnce"/>
      <p:bldP spid="9" grpId="0" build="allAtOnce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15B16-F2D7-B88C-D74A-99AE4B3A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83B14FD1-58D3-54DE-9DB2-BE185A4A4AA6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Voor- en nadelen van databasenormalisatie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A42CAA3A-DD5E-CA6F-71F1-5B8D1FD8F813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40DACA5A-8223-F6BF-1A9B-5FBBE69D7145}"/>
              </a:ext>
            </a:extLst>
          </p:cNvPr>
          <p:cNvCxnSpPr>
            <a:cxnSpLocks/>
          </p:cNvCxnSpPr>
          <p:nvPr/>
        </p:nvCxnSpPr>
        <p:spPr>
          <a:xfrm>
            <a:off x="988290" y="702275"/>
            <a:ext cx="11203710" cy="0"/>
          </a:xfrm>
          <a:prstGeom prst="line">
            <a:avLst/>
          </a:prstGeom>
          <a:ln w="57150">
            <a:solidFill>
              <a:srgbClr val="829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>
            <a:extLst>
              <a:ext uri="{FF2B5EF4-FFF2-40B4-BE49-F238E27FC236}">
                <a16:creationId xmlns:a16="http://schemas.microsoft.com/office/drawing/2014/main" id="{BEAB4E37-BBD9-24FD-C8A3-2CDADB75DE89}"/>
              </a:ext>
            </a:extLst>
          </p:cNvPr>
          <p:cNvSpPr txBox="1"/>
          <p:nvPr/>
        </p:nvSpPr>
        <p:spPr>
          <a:xfrm>
            <a:off x="1043940" y="702275"/>
            <a:ext cx="11017408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 eaLnBrk="0" fontAlgn="base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genormaliseerder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datastructuur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is, hoe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verschillende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waarin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is “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opgeknipt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5" name="Picture 4" descr="A group of children playing in wheelchairs&#10;&#10;AI-generated content may be incorrect.">
            <a:extLst>
              <a:ext uri="{FF2B5EF4-FFF2-40B4-BE49-F238E27FC236}">
                <a16:creationId xmlns:a16="http://schemas.microsoft.com/office/drawing/2014/main" id="{7DA7DE94-8AF0-3C08-3DC9-4C79B9707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09" y="1531409"/>
            <a:ext cx="4618439" cy="4511660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F0A09857-14C0-7528-269C-89F0CABDA6A7}"/>
              </a:ext>
            </a:extLst>
          </p:cNvPr>
          <p:cNvSpPr txBox="1"/>
          <p:nvPr/>
        </p:nvSpPr>
        <p:spPr>
          <a:xfrm>
            <a:off x="906318" y="6043069"/>
            <a:ext cx="7312891" cy="71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Sterke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mate van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normalisatie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Registratie-efficiëntie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elk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medicijn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hoeft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slechts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één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keer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alle data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geregistreerd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569EC01E-FD3F-93C5-E16E-01284F31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42" y="1336795"/>
            <a:ext cx="5845047" cy="1844200"/>
          </a:xfrm>
          <a:prstGeom prst="rect">
            <a:avLst/>
          </a:prstGeom>
        </p:spPr>
      </p:pic>
      <p:pic>
        <p:nvPicPr>
          <p:cNvPr id="15" name="Picture 14" descr="A table with text on it&#10;&#10;AI-generated content may be incorrect.">
            <a:extLst>
              <a:ext uri="{FF2B5EF4-FFF2-40B4-BE49-F238E27FC236}">
                <a16:creationId xmlns:a16="http://schemas.microsoft.com/office/drawing/2014/main" id="{58708D11-E7A8-F779-5897-8DEA58B2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42" y="3276373"/>
            <a:ext cx="5845047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DC429-93C0-179D-78EB-BA578A5E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5F672C5B-34A9-8622-BC63-931AC754F53D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Voor- en nadelen van databasenormalisatie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70931069-FA72-30FB-90FA-442F4F30C2F1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585B33A1-77F1-B5A0-4EB8-79DBB6845CE1}"/>
              </a:ext>
            </a:extLst>
          </p:cNvPr>
          <p:cNvCxnSpPr>
            <a:cxnSpLocks/>
          </p:cNvCxnSpPr>
          <p:nvPr/>
        </p:nvCxnSpPr>
        <p:spPr>
          <a:xfrm>
            <a:off x="988290" y="702275"/>
            <a:ext cx="11203710" cy="0"/>
          </a:xfrm>
          <a:prstGeom prst="line">
            <a:avLst/>
          </a:prstGeom>
          <a:ln w="57150">
            <a:solidFill>
              <a:srgbClr val="829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>
            <a:extLst>
              <a:ext uri="{FF2B5EF4-FFF2-40B4-BE49-F238E27FC236}">
                <a16:creationId xmlns:a16="http://schemas.microsoft.com/office/drawing/2014/main" id="{BF62FA26-989A-77EB-93F2-DC4B6765020B}"/>
              </a:ext>
            </a:extLst>
          </p:cNvPr>
          <p:cNvSpPr txBox="1"/>
          <p:nvPr/>
        </p:nvSpPr>
        <p:spPr>
          <a:xfrm>
            <a:off x="1043940" y="702275"/>
            <a:ext cx="11017408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genormaliseerder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hoe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meer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verschillende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tabellen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er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zijn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waarin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is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opgeknipt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C9F4976-D864-261D-72DB-55F56C50EC44}"/>
              </a:ext>
            </a:extLst>
          </p:cNvPr>
          <p:cNvSpPr txBox="1"/>
          <p:nvPr/>
        </p:nvSpPr>
        <p:spPr>
          <a:xfrm>
            <a:off x="906318" y="5704240"/>
            <a:ext cx="756227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epileptische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aanval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</a:t>
            </a:r>
            <a:endParaRPr lang="en-US" sz="1600" dirty="0">
              <a:solidFill>
                <a:srgbClr val="213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Tóch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moet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er in 2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verschillende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tabellen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gekeken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worden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dit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kost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tijd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moeite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</a:t>
            </a: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en-US" sz="1600" noProof="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Genormaliseerde</a:t>
            </a:r>
            <a:r>
              <a:rPr lang="en-US" sz="1600" noProof="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noProof="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datastructuren</a:t>
            </a:r>
            <a:r>
              <a:rPr lang="en-US" sz="1600" noProof="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noProof="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zijn</a:t>
            </a:r>
            <a:r>
              <a:rPr lang="en-US" sz="1600" noProof="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noProof="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wél</a:t>
            </a:r>
            <a:r>
              <a:rPr lang="en-US" sz="1600" noProof="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noProof="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registratie</a:t>
            </a:r>
            <a:r>
              <a:rPr lang="en-US" sz="1600" noProof="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-, maar </a:t>
            </a:r>
            <a:r>
              <a:rPr lang="en-US" sz="1600" b="1" noProof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</a:t>
            </a:r>
            <a:r>
              <a:rPr lang="en-US" sz="16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noProof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sz="16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-efficient!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33AC7AA7-9510-D551-E14D-C76652F2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42" y="1336795"/>
            <a:ext cx="5845047" cy="1844200"/>
          </a:xfrm>
          <a:prstGeom prst="rect">
            <a:avLst/>
          </a:prstGeom>
        </p:spPr>
      </p:pic>
      <p:pic>
        <p:nvPicPr>
          <p:cNvPr id="15" name="Picture 14" descr="A table with text on it&#10;&#10;AI-generated content may be incorrect.">
            <a:extLst>
              <a:ext uri="{FF2B5EF4-FFF2-40B4-BE49-F238E27FC236}">
                <a16:creationId xmlns:a16="http://schemas.microsoft.com/office/drawing/2014/main" id="{91BE7E8F-5977-715E-059B-0E2DBFAD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42" y="3276373"/>
            <a:ext cx="5845047" cy="2415749"/>
          </a:xfrm>
          <a:prstGeom prst="rect">
            <a:avLst/>
          </a:prstGeom>
        </p:spPr>
      </p:pic>
      <p:pic>
        <p:nvPicPr>
          <p:cNvPr id="2050" name="Picture 2" descr="Epileptisch Stock Illustrations, Vectors, &amp; Clipart – (474 Stock  Illustrations)">
            <a:extLst>
              <a:ext uri="{FF2B5EF4-FFF2-40B4-BE49-F238E27FC236}">
                <a16:creationId xmlns:a16="http://schemas.microsoft.com/office/drawing/2014/main" id="{1E95EC27-E22D-98CC-0667-BAE95CF4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30" y="1274414"/>
            <a:ext cx="4230769" cy="47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D9889D-46EA-A462-6591-1ABDE0929F74}"/>
              </a:ext>
            </a:extLst>
          </p:cNvPr>
          <p:cNvSpPr/>
          <p:nvPr/>
        </p:nvSpPr>
        <p:spPr>
          <a:xfrm>
            <a:off x="4249882" y="4644736"/>
            <a:ext cx="1070263" cy="259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CB6C8-956B-D6C7-956A-E568CF475B6F}"/>
              </a:ext>
            </a:extLst>
          </p:cNvPr>
          <p:cNvSpPr/>
          <p:nvPr/>
        </p:nvSpPr>
        <p:spPr>
          <a:xfrm>
            <a:off x="4249880" y="2164594"/>
            <a:ext cx="1846119" cy="474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4B485D2-E0D1-8CB7-8E1A-186A7DBA8709}"/>
              </a:ext>
            </a:extLst>
          </p:cNvPr>
          <p:cNvSpPr txBox="1"/>
          <p:nvPr/>
        </p:nvSpPr>
        <p:spPr>
          <a:xfrm>
            <a:off x="7961230" y="5374277"/>
            <a:ext cx="4154313" cy="71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Carlo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krijgt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epileptische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aanval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?!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37FB-EE94-5E1C-9606-16359E56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B7202B5A-6FFC-49B9-3BE9-0F19A884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4" y="1472000"/>
            <a:ext cx="6707068" cy="416850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3E3ABF28-2FFE-98F9-ED16-4044FB889964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Welke datastructuur was hier beter geweest?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B3EFE96E-8CA2-CB9F-C1F8-702C3A0BB717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DFA547F7-377D-FA49-2A2B-9E35D1241A5A}"/>
              </a:ext>
            </a:extLst>
          </p:cNvPr>
          <p:cNvCxnSpPr>
            <a:cxnSpLocks/>
          </p:cNvCxnSpPr>
          <p:nvPr/>
        </p:nvCxnSpPr>
        <p:spPr>
          <a:xfrm>
            <a:off x="988290" y="702275"/>
            <a:ext cx="11203710" cy="0"/>
          </a:xfrm>
          <a:prstGeom prst="line">
            <a:avLst/>
          </a:prstGeom>
          <a:ln w="57150">
            <a:solidFill>
              <a:srgbClr val="829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>
            <a:extLst>
              <a:ext uri="{FF2B5EF4-FFF2-40B4-BE49-F238E27FC236}">
                <a16:creationId xmlns:a16="http://schemas.microsoft.com/office/drawing/2014/main" id="{D6A9DD5B-E874-E4EA-0B77-4BC78222CE38}"/>
              </a:ext>
            </a:extLst>
          </p:cNvPr>
          <p:cNvSpPr txBox="1"/>
          <p:nvPr/>
        </p:nvSpPr>
        <p:spPr>
          <a:xfrm>
            <a:off x="1043940" y="702275"/>
            <a:ext cx="11017408" cy="71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nl-NL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 </a:t>
            </a:r>
            <a:r>
              <a:rPr lang="nl-NL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minder ge</a:t>
            </a:r>
            <a:r>
              <a:rPr kumimoji="0" lang="nl-NL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normaliseerde datastructuur, omdat hierin alle data zoveel mogelijk samengevoegd is in één tabel.</a:t>
            </a: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bereikt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tijdswinst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doordat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nú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slechts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één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hoeft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kijken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8D768CD-49AB-0D3A-84B1-FFF0BD82142D}"/>
              </a:ext>
            </a:extLst>
          </p:cNvPr>
          <p:cNvSpPr txBox="1"/>
          <p:nvPr/>
        </p:nvSpPr>
        <p:spPr>
          <a:xfrm>
            <a:off x="906318" y="5704240"/>
            <a:ext cx="70549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nl-NL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Minder genormaliseerde datastructuren zijn wél analyse-, maar</a:t>
            </a: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registratie-efficiënt</a:t>
            </a:r>
            <a:r>
              <a:rPr lang="nl-NL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vanwege mogelijke 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redundantie</a:t>
            </a:r>
            <a:r>
              <a:rPr lang="nl-NL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nl-NL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Soms moet bepaalde data op meerdere plekken opgeslagen worden</a:t>
            </a:r>
          </a:p>
        </p:txBody>
      </p:sp>
      <p:pic>
        <p:nvPicPr>
          <p:cNvPr id="2050" name="Picture 2" descr="Epileptisch Stock Illustrations, Vectors, &amp; Clipart – (474 Stock  Illustrations)">
            <a:extLst>
              <a:ext uri="{FF2B5EF4-FFF2-40B4-BE49-F238E27FC236}">
                <a16:creationId xmlns:a16="http://schemas.microsoft.com/office/drawing/2014/main" id="{5B02CF34-C6E6-7CBD-266A-3474CCCD4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30" y="1418753"/>
            <a:ext cx="4230769" cy="462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115ACF-0945-8270-C706-522081500D57}"/>
              </a:ext>
            </a:extLst>
          </p:cNvPr>
          <p:cNvSpPr/>
          <p:nvPr/>
        </p:nvSpPr>
        <p:spPr>
          <a:xfrm>
            <a:off x="5920090" y="3318901"/>
            <a:ext cx="1748401" cy="5153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6746-68A8-62DB-34E0-AF447317D9EA}"/>
              </a:ext>
            </a:extLst>
          </p:cNvPr>
          <p:cNvSpPr/>
          <p:nvPr/>
        </p:nvSpPr>
        <p:spPr>
          <a:xfrm>
            <a:off x="2984922" y="3318901"/>
            <a:ext cx="1025970" cy="2971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4201268-CB58-4160-1205-CA0234FFD273}"/>
              </a:ext>
            </a:extLst>
          </p:cNvPr>
          <p:cNvSpPr txBox="1"/>
          <p:nvPr/>
        </p:nvSpPr>
        <p:spPr>
          <a:xfrm>
            <a:off x="8377123" y="5390328"/>
            <a:ext cx="3398982" cy="71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Carlo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krijgt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epileptische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aanval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?!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C4B2A-3731-0C9A-0A4C-76161F96E483}"/>
              </a:ext>
            </a:extLst>
          </p:cNvPr>
          <p:cNvSpPr/>
          <p:nvPr/>
        </p:nvSpPr>
        <p:spPr>
          <a:xfrm>
            <a:off x="2984922" y="2074480"/>
            <a:ext cx="4683569" cy="474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8C08F2-CFDE-589F-ABD5-7E56032759F3}"/>
              </a:ext>
            </a:extLst>
          </p:cNvPr>
          <p:cNvSpPr/>
          <p:nvPr/>
        </p:nvSpPr>
        <p:spPr>
          <a:xfrm>
            <a:off x="2984921" y="5073989"/>
            <a:ext cx="4683569" cy="474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13A8-88B3-4B15-5BA0-9085140A4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8904CC59-8474-7DAD-93E2-379DD5EF34CC}"/>
              </a:ext>
            </a:extLst>
          </p:cNvPr>
          <p:cNvSpPr txBox="1"/>
          <p:nvPr/>
        </p:nvSpPr>
        <p:spPr>
          <a:xfrm>
            <a:off x="1555771" y="0"/>
            <a:ext cx="10172809" cy="6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nl-NL" sz="3000" b="1" i="0" u="none" strike="noStrike" kern="1200" cap="none" spc="0" normalizeH="0" baseline="0" noProof="0" dirty="0">
                <a:ln>
                  <a:noFill/>
                </a:ln>
                <a:solidFill>
                  <a:srgbClr val="829C30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OLTP versus OLAP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29C30"/>
              </a:solidFill>
              <a:effectLst/>
              <a:uLnTx/>
              <a:uFillTx/>
              <a:latin typeface="Arial"/>
              <a:ea typeface="MS PGothic" charset="0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5A89DEAA-3613-6BA3-F903-CE8557E305ED}"/>
              </a:ext>
            </a:extLst>
          </p:cNvPr>
          <p:cNvSpPr txBox="1"/>
          <p:nvPr/>
        </p:nvSpPr>
        <p:spPr>
          <a:xfrm rot="16200000">
            <a:off x="-760560" y="982747"/>
            <a:ext cx="219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Jelle van Barneveld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58046-DE6A-B55C-C09F-BDAB5463518C}"/>
              </a:ext>
            </a:extLst>
          </p:cNvPr>
          <p:cNvSpPr/>
          <p:nvPr/>
        </p:nvSpPr>
        <p:spPr>
          <a:xfrm>
            <a:off x="1976358" y="4258500"/>
            <a:ext cx="2463281" cy="2071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A6544-7912-CFCA-87A6-55FE73130808}"/>
              </a:ext>
            </a:extLst>
          </p:cNvPr>
          <p:cNvCxnSpPr>
            <a:cxnSpLocks/>
          </p:cNvCxnSpPr>
          <p:nvPr/>
        </p:nvCxnSpPr>
        <p:spPr>
          <a:xfrm flipV="1">
            <a:off x="1976358" y="4575741"/>
            <a:ext cx="2201377" cy="17541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391BA6-00B6-A49A-8F85-07E9FEA44A50}"/>
              </a:ext>
            </a:extLst>
          </p:cNvPr>
          <p:cNvSpPr txBox="1"/>
          <p:nvPr/>
        </p:nvSpPr>
        <p:spPr>
          <a:xfrm>
            <a:off x="2295664" y="6427932"/>
            <a:ext cx="1848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Mate van </a:t>
            </a:r>
            <a:r>
              <a:rPr lang="nl-NL" sz="1400" b="1" dirty="0"/>
              <a:t>normalisatie</a:t>
            </a:r>
            <a:endParaRPr 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B9FD63-121E-263C-F882-58C7AAEA4D73}"/>
              </a:ext>
            </a:extLst>
          </p:cNvPr>
          <p:cNvSpPr txBox="1"/>
          <p:nvPr/>
        </p:nvSpPr>
        <p:spPr>
          <a:xfrm>
            <a:off x="960567" y="5215459"/>
            <a:ext cx="103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Registratie-</a:t>
            </a:r>
          </a:p>
          <a:p>
            <a:r>
              <a:rPr lang="nl-NL" sz="1400" dirty="0"/>
              <a:t>efficiëntie</a:t>
            </a:r>
            <a:endParaRPr lang="en-US" dirty="0"/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2F773B8A-2DC8-CE0E-1722-5861AC296D33}"/>
              </a:ext>
            </a:extLst>
          </p:cNvPr>
          <p:cNvCxnSpPr>
            <a:cxnSpLocks/>
          </p:cNvCxnSpPr>
          <p:nvPr/>
        </p:nvCxnSpPr>
        <p:spPr>
          <a:xfrm>
            <a:off x="988290" y="702275"/>
            <a:ext cx="11203710" cy="0"/>
          </a:xfrm>
          <a:prstGeom prst="line">
            <a:avLst/>
          </a:prstGeom>
          <a:ln w="57150">
            <a:solidFill>
              <a:srgbClr val="829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A6727B7E-C244-9969-2616-8775BC07B2D5}"/>
              </a:ext>
            </a:extLst>
          </p:cNvPr>
          <p:cNvCxnSpPr>
            <a:cxnSpLocks/>
          </p:cNvCxnSpPr>
          <p:nvPr/>
        </p:nvCxnSpPr>
        <p:spPr>
          <a:xfrm flipV="1">
            <a:off x="6450563" y="702275"/>
            <a:ext cx="0" cy="6155725"/>
          </a:xfrm>
          <a:prstGeom prst="line">
            <a:avLst/>
          </a:prstGeom>
          <a:ln w="57150">
            <a:solidFill>
              <a:srgbClr val="829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B00260-DFBD-5698-458D-70575BE4EFDD}"/>
              </a:ext>
            </a:extLst>
          </p:cNvPr>
          <p:cNvCxnSpPr>
            <a:cxnSpLocks/>
          </p:cNvCxnSpPr>
          <p:nvPr/>
        </p:nvCxnSpPr>
        <p:spPr>
          <a:xfrm>
            <a:off x="1976358" y="4575741"/>
            <a:ext cx="2124269" cy="147049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">
            <a:extLst>
              <a:ext uri="{FF2B5EF4-FFF2-40B4-BE49-F238E27FC236}">
                <a16:creationId xmlns:a16="http://schemas.microsoft.com/office/drawing/2014/main" id="{0F2DC9E5-F3C5-5B3E-F789-C1690883024F}"/>
              </a:ext>
            </a:extLst>
          </p:cNvPr>
          <p:cNvSpPr txBox="1"/>
          <p:nvPr/>
        </p:nvSpPr>
        <p:spPr>
          <a:xfrm>
            <a:off x="1258628" y="728043"/>
            <a:ext cx="4996873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Online Transactional Processing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0E39B52B-CFBF-3BF6-F1CC-A32245F9995E}"/>
              </a:ext>
            </a:extLst>
          </p:cNvPr>
          <p:cNvSpPr txBox="1"/>
          <p:nvPr/>
        </p:nvSpPr>
        <p:spPr>
          <a:xfrm>
            <a:off x="7156031" y="731041"/>
            <a:ext cx="4719975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charset="0"/>
                <a:cs typeface="+mn-cs"/>
              </a:rPr>
              <a:t>Online Analytical 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E602E3-CB3B-05A9-1B91-2189D3960A0F}"/>
              </a:ext>
            </a:extLst>
          </p:cNvPr>
          <p:cNvSpPr txBox="1"/>
          <p:nvPr/>
        </p:nvSpPr>
        <p:spPr>
          <a:xfrm>
            <a:off x="3573706" y="5061570"/>
            <a:ext cx="54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accent1"/>
                </a:solidFill>
              </a:rPr>
              <a:t>OLTP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7AAB88-5C34-0177-5D34-AEDDE468EAF3}"/>
              </a:ext>
            </a:extLst>
          </p:cNvPr>
          <p:cNvSpPr txBox="1"/>
          <p:nvPr/>
        </p:nvSpPr>
        <p:spPr>
          <a:xfrm>
            <a:off x="2488313" y="4575741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accent6"/>
                </a:solidFill>
              </a:rPr>
              <a:t>OLAP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E70DA6-303C-BEBB-A646-F5E656FA4151}"/>
              </a:ext>
            </a:extLst>
          </p:cNvPr>
          <p:cNvSpPr/>
          <p:nvPr/>
        </p:nvSpPr>
        <p:spPr>
          <a:xfrm>
            <a:off x="8171822" y="4258500"/>
            <a:ext cx="2463281" cy="2071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5838EC-2523-7090-604B-72AD20B6D420}"/>
              </a:ext>
            </a:extLst>
          </p:cNvPr>
          <p:cNvCxnSpPr>
            <a:cxnSpLocks/>
          </p:cNvCxnSpPr>
          <p:nvPr/>
        </p:nvCxnSpPr>
        <p:spPr>
          <a:xfrm flipV="1">
            <a:off x="8171822" y="4575741"/>
            <a:ext cx="2201377" cy="1754154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4406168-E4E8-DB32-2E17-37E36D2F1BAD}"/>
              </a:ext>
            </a:extLst>
          </p:cNvPr>
          <p:cNvSpPr txBox="1"/>
          <p:nvPr/>
        </p:nvSpPr>
        <p:spPr>
          <a:xfrm>
            <a:off x="8491128" y="6427932"/>
            <a:ext cx="203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Mate van </a:t>
            </a:r>
            <a:r>
              <a:rPr lang="nl-NL" sz="1400" b="1" dirty="0" err="1"/>
              <a:t>denormalisatie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5050BC-9C41-9954-FE6A-FEE99DC9862B}"/>
              </a:ext>
            </a:extLst>
          </p:cNvPr>
          <p:cNvSpPr txBox="1"/>
          <p:nvPr/>
        </p:nvSpPr>
        <p:spPr>
          <a:xfrm>
            <a:off x="7156031" y="5215459"/>
            <a:ext cx="913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Analyse-</a:t>
            </a:r>
          </a:p>
          <a:p>
            <a:r>
              <a:rPr lang="nl-NL" sz="1400" dirty="0"/>
              <a:t>efficiëntie</a:t>
            </a:r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D532D35-08CF-56D4-83BD-CD913B2245A8}"/>
              </a:ext>
            </a:extLst>
          </p:cNvPr>
          <p:cNvCxnSpPr>
            <a:cxnSpLocks/>
          </p:cNvCxnSpPr>
          <p:nvPr/>
        </p:nvCxnSpPr>
        <p:spPr>
          <a:xfrm>
            <a:off x="8171822" y="4575741"/>
            <a:ext cx="2124269" cy="14704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C53313E-57F3-F5AE-2BDB-D8C11F63ABE7}"/>
              </a:ext>
            </a:extLst>
          </p:cNvPr>
          <p:cNvSpPr txBox="1"/>
          <p:nvPr/>
        </p:nvSpPr>
        <p:spPr>
          <a:xfrm>
            <a:off x="9884361" y="5061569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accent6"/>
                </a:solidFill>
              </a:rPr>
              <a:t>OLAP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5FCAF4-C1D9-F90A-506D-3A2305FEAB71}"/>
              </a:ext>
            </a:extLst>
          </p:cNvPr>
          <p:cNvSpPr txBox="1"/>
          <p:nvPr/>
        </p:nvSpPr>
        <p:spPr>
          <a:xfrm>
            <a:off x="8853037" y="4575741"/>
            <a:ext cx="54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accent1"/>
                </a:solidFill>
              </a:rPr>
              <a:t>OLTP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8" name="TextBox 1">
            <a:extLst>
              <a:ext uri="{FF2B5EF4-FFF2-40B4-BE49-F238E27FC236}">
                <a16:creationId xmlns:a16="http://schemas.microsoft.com/office/drawing/2014/main" id="{2C03C8A6-4EFB-307E-A634-C463EF8C8868}"/>
              </a:ext>
            </a:extLst>
          </p:cNvPr>
          <p:cNvSpPr txBox="1"/>
          <p:nvPr/>
        </p:nvSpPr>
        <p:spPr>
          <a:xfrm>
            <a:off x="1019740" y="1413848"/>
            <a:ext cx="5243359" cy="236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waarin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vooral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geregistreerd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slechts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beperkt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geanalyseerd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Sterk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genormaliseerd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vaak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3NV) met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weinig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redundantie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om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voorkomen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bij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registreren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van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één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entiteit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ook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nog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andere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entiteiten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aanmaken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600" b="0" i="0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C9F793DA-A42D-434C-FF8C-23C46765F557}"/>
              </a:ext>
            </a:extLst>
          </p:cNvPr>
          <p:cNvSpPr txBox="1"/>
          <p:nvPr/>
        </p:nvSpPr>
        <p:spPr>
          <a:xfrm>
            <a:off x="6762339" y="1390782"/>
            <a:ext cx="5243359" cy="203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waarin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vooral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geanalyseerd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slechts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beperkt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geregistreerd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33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340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Minder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sterk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genormaliseerd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veel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redundantie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om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voorkomen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bij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het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zoeken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naar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teveel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raadplegen</a:t>
            </a:r>
            <a:r>
              <a:rPr lang="en-US" sz="1600" dirty="0">
                <a:solidFill>
                  <a:srgbClr val="213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600" b="0" i="0" strike="noStrike" kern="1200" cap="none" spc="0" normalizeH="0" baseline="0" noProof="0" dirty="0">
              <a:ln>
                <a:noFill/>
              </a:ln>
              <a:solidFill>
                <a:srgbClr val="21334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/>
      <p:bldP spid="36" grpId="0"/>
      <p:bldP spid="48" grpId="0"/>
      <p:bldP spid="49" grpId="0"/>
      <p:bldP spid="50" grpId="0"/>
      <p:bldP spid="51" grpId="0" animBg="1"/>
      <p:bldP spid="53" grpId="0"/>
      <p:bldP spid="54" grpId="0"/>
      <p:bldP spid="56" grpId="0"/>
      <p:bldP spid="57" grpId="0"/>
      <p:bldP spid="59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69D13FFC5C7A4C8E8F8F4D202D83D0" ma:contentTypeVersion="16" ma:contentTypeDescription="Een nieuw document maken." ma:contentTypeScope="" ma:versionID="b2ec890ea17184f49c4a58d4bd1095a2">
  <xsd:schema xmlns:xsd="http://www.w3.org/2001/XMLSchema" xmlns:xs="http://www.w3.org/2001/XMLSchema" xmlns:p="http://schemas.microsoft.com/office/2006/metadata/properties" xmlns:ns2="32f5a426-4411-422f-b9c8-9b9c919dd02d" xmlns:ns3="597a471e-0b75-4fc5-bc4a-75c43d0a6ad2" xmlns:ns4="d11bdb94-d558-4ffe-a4b0-092cbde21480" targetNamespace="http://schemas.microsoft.com/office/2006/metadata/properties" ma:root="true" ma:fieldsID="f90993f1e063ba2c6886d3a92126f3a0" ns2:_="" ns3:_="" ns4:_="">
    <xsd:import namespace="32f5a426-4411-422f-b9c8-9b9c919dd02d"/>
    <xsd:import namespace="597a471e-0b75-4fc5-bc4a-75c43d0a6ad2"/>
    <xsd:import namespace="d11bdb94-d558-4ffe-a4b0-092cbde214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5a426-4411-422f-b9c8-9b9c919dd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9cfe35b6-4a65-43a7-bc9f-cf1ea54c88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7a471e-0b75-4fc5-bc4a-75c43d0a6ad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bdb94-d558-4ffe-a4b0-092cbde2148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26a33bc-5304-44c1-9510-c7646694e7db}" ma:internalName="TaxCatchAll" ma:showField="CatchAllData" ma:web="597a471e-0b75-4fc5-bc4a-75c43d0a6a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f5a426-4411-422f-b9c8-9b9c919dd02d">
      <Terms xmlns="http://schemas.microsoft.com/office/infopath/2007/PartnerControls"/>
    </lcf76f155ced4ddcb4097134ff3c332f>
    <TaxCatchAll xmlns="d11bdb94-d558-4ffe-a4b0-092cbde21480" xsi:nil="true"/>
  </documentManagement>
</p:properties>
</file>

<file path=customXml/itemProps1.xml><?xml version="1.0" encoding="utf-8"?>
<ds:datastoreItem xmlns:ds="http://schemas.openxmlformats.org/officeDocument/2006/customXml" ds:itemID="{A2A505CF-29A5-4FA3-9E2E-509EBC291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A16553-FEA3-457E-A6AE-F9AF3BFB06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5a426-4411-422f-b9c8-9b9c919dd02d"/>
    <ds:schemaRef ds:uri="597a471e-0b75-4fc5-bc4a-75c43d0a6ad2"/>
    <ds:schemaRef ds:uri="d11bdb94-d558-4ffe-a4b0-092cbde214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EBCDBB-E4E3-4523-9380-0D25C9F15902}">
  <ds:schemaRefs>
    <ds:schemaRef ds:uri="http://www.w3.org/XML/1998/namespace"/>
    <ds:schemaRef ds:uri="http://schemas.microsoft.com/office/2006/metadata/properties"/>
    <ds:schemaRef ds:uri="32f5a426-4411-422f-b9c8-9b9c919dd02d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597a471e-0b75-4fc5-bc4a-75c43d0a6ad2"/>
    <ds:schemaRef ds:uri="d11bdb94-d558-4ffe-a4b0-092cbde21480"/>
    <ds:schemaRef ds:uri="http://purl.org/dc/elements/1.1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a2586b9b-f867-4b3c-9363-5b435c5dbc45}" enabled="0" method="" siteId="{a2586b9b-f867-4b3c-9363-5b435c5dbc4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4675</TotalTime>
  <Words>1610</Words>
  <Application>Microsoft Office PowerPoint</Application>
  <PresentationFormat>Widescreen</PresentationFormat>
  <Paragraphs>295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Jelle van Barneveld</dc:creator>
  <cp:lastModifiedBy>Jelle van Barneveld</cp:lastModifiedBy>
  <cp:revision>1</cp:revision>
  <dcterms:created xsi:type="dcterms:W3CDTF">2025-06-10T10:44:22Z</dcterms:created>
  <dcterms:modified xsi:type="dcterms:W3CDTF">2026-02-25T12:45:57Z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0x0101007769D13FFC5C7A4C8E8F8F4D202D83D0</vt:lpwstr>
  </property>
  <property fmtid="{D5CDD505-2E9C-101B-9397-08002B2CF9AE}" pid="3" name="MediaServiceImageTags">
    <vt:lpwstr/>
  </property>
</Properties>
</file>